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8" r:id="rId3"/>
    <p:sldId id="260" r:id="rId4"/>
    <p:sldId id="261" r:id="rId5"/>
    <p:sldId id="343" r:id="rId6"/>
    <p:sldId id="262" r:id="rId7"/>
    <p:sldId id="263" r:id="rId8"/>
    <p:sldId id="264" r:id="rId9"/>
    <p:sldId id="275" r:id="rId10"/>
    <p:sldId id="276" r:id="rId11"/>
    <p:sldId id="268" r:id="rId12"/>
    <p:sldId id="269" r:id="rId13"/>
    <p:sldId id="333" r:id="rId14"/>
    <p:sldId id="271" r:id="rId15"/>
    <p:sldId id="274" r:id="rId16"/>
    <p:sldId id="270" r:id="rId17"/>
    <p:sldId id="273" r:id="rId18"/>
    <p:sldId id="289" r:id="rId19"/>
    <p:sldId id="288" r:id="rId20"/>
    <p:sldId id="283" r:id="rId21"/>
    <p:sldId id="287" r:id="rId22"/>
    <p:sldId id="295" r:id="rId23"/>
    <p:sldId id="302" r:id="rId24"/>
    <p:sldId id="300" r:id="rId25"/>
    <p:sldId id="299" r:id="rId26"/>
    <p:sldId id="298" r:id="rId27"/>
    <p:sldId id="297" r:id="rId28"/>
    <p:sldId id="294" r:id="rId29"/>
    <p:sldId id="296" r:id="rId30"/>
    <p:sldId id="303" r:id="rId31"/>
    <p:sldId id="304" r:id="rId32"/>
    <p:sldId id="318" r:id="rId33"/>
    <p:sldId id="327" r:id="rId34"/>
    <p:sldId id="341" r:id="rId35"/>
    <p:sldId id="340" r:id="rId36"/>
    <p:sldId id="321" r:id="rId37"/>
    <p:sldId id="322" r:id="rId38"/>
    <p:sldId id="323" r:id="rId39"/>
    <p:sldId id="324" r:id="rId40"/>
    <p:sldId id="337" r:id="rId41"/>
    <p:sldId id="335" r:id="rId42"/>
    <p:sldId id="320" r:id="rId43"/>
    <p:sldId id="328" r:id="rId44"/>
    <p:sldId id="329" r:id="rId45"/>
    <p:sldId id="319" r:id="rId46"/>
    <p:sldId id="336" r:id="rId47"/>
    <p:sldId id="342" r:id="rId48"/>
    <p:sldId id="348" r:id="rId49"/>
    <p:sldId id="346" r:id="rId50"/>
    <p:sldId id="347" r:id="rId51"/>
    <p:sldId id="345" r:id="rId52"/>
    <p:sldId id="316" r:id="rId53"/>
    <p:sldId id="314" r:id="rId54"/>
    <p:sldId id="308" r:id="rId55"/>
    <p:sldId id="326" r:id="rId56"/>
    <p:sldId id="331" r:id="rId57"/>
    <p:sldId id="332" r:id="rId58"/>
    <p:sldId id="317" r:id="rId59"/>
    <p:sldId id="305" r:id="rId60"/>
    <p:sldId id="307" r:id="rId61"/>
    <p:sldId id="306" r:id="rId62"/>
    <p:sldId id="311" r:id="rId63"/>
    <p:sldId id="309" r:id="rId64"/>
    <p:sldId id="338" r:id="rId65"/>
    <p:sldId id="339" r:id="rId66"/>
    <p:sldId id="312" r:id="rId67"/>
    <p:sldId id="313" r:id="rId68"/>
    <p:sldId id="280" r:id="rId69"/>
    <p:sldId id="27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7"/>
    <p:restoredTop sz="91430"/>
  </p:normalViewPr>
  <p:slideViewPr>
    <p:cSldViewPr snapToGrid="0" snapToObjects="1" showGuides="1">
      <p:cViewPr varScale="1">
        <p:scale>
          <a:sx n="113" d="100"/>
          <a:sy n="113" d="100"/>
        </p:scale>
        <p:origin x="7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7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7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DAC of Leukemia</a:t>
            </a:r>
            <a:r>
              <a:rPr lang="en-US" baseline="0" dirty="0"/>
              <a:t> Attractors that Cluster Together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v>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Sheet1!$G$4:$G$10</c:f>
              <c:strCache>
                <c:ptCount val="7"/>
                <c:pt idx="0">
                  <c:v>Apoptosis</c:v>
                </c:pt>
                <c:pt idx="1">
                  <c:v>BID</c:v>
                </c:pt>
                <c:pt idx="2">
                  <c:v>Ceramide</c:v>
                </c:pt>
                <c:pt idx="3">
                  <c:v>DISC</c:v>
                </c:pt>
                <c:pt idx="4">
                  <c:v>FAS</c:v>
                </c:pt>
                <c:pt idx="5">
                  <c:v>IAP</c:v>
                </c:pt>
                <c:pt idx="6">
                  <c:v>S1P</c:v>
                </c:pt>
              </c:strCache>
            </c:strRef>
          </c:cat>
          <c:val>
            <c:numRef>
              <c:f>Sheet1!$H$4:$H$10</c:f>
              <c:numCache>
                <c:formatCode>General</c:formatCode>
                <c:ptCount val="7"/>
                <c:pt idx="0">
                  <c:v>19</c:v>
                </c:pt>
                <c:pt idx="1">
                  <c:v>15</c:v>
                </c:pt>
                <c:pt idx="2">
                  <c:v>0</c:v>
                </c:pt>
                <c:pt idx="3">
                  <c:v>14</c:v>
                </c:pt>
                <c:pt idx="4">
                  <c:v>0</c:v>
                </c:pt>
                <c:pt idx="5">
                  <c:v>18</c:v>
                </c:pt>
                <c:pt idx="6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0D-B54A-B8EC-EC056FC0F261}"/>
            </c:ext>
          </c:extLst>
        </c:ser>
        <c:ser>
          <c:idx val="1"/>
          <c:order val="1"/>
          <c:tx>
            <c:v>0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Sheet1!$G$4:$G$10</c:f>
              <c:strCache>
                <c:ptCount val="7"/>
                <c:pt idx="0">
                  <c:v>Apoptosis</c:v>
                </c:pt>
                <c:pt idx="1">
                  <c:v>BID</c:v>
                </c:pt>
                <c:pt idx="2">
                  <c:v>Ceramide</c:v>
                </c:pt>
                <c:pt idx="3">
                  <c:v>DISC</c:v>
                </c:pt>
                <c:pt idx="4">
                  <c:v>FAS</c:v>
                </c:pt>
                <c:pt idx="5">
                  <c:v>IAP</c:v>
                </c:pt>
                <c:pt idx="6">
                  <c:v>S1P</c:v>
                </c:pt>
              </c:strCache>
            </c:strRef>
          </c:cat>
          <c:val>
            <c:numRef>
              <c:f>Sheet1!$I$4:$I$10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0D-B54A-B8EC-EC056FC0F261}"/>
            </c:ext>
          </c:extLst>
        </c:ser>
        <c:ser>
          <c:idx val="2"/>
          <c:order val="2"/>
          <c:tx>
            <c:v>-1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Sheet1!$G$4:$G$10</c:f>
              <c:strCache>
                <c:ptCount val="7"/>
                <c:pt idx="0">
                  <c:v>Apoptosis</c:v>
                </c:pt>
                <c:pt idx="1">
                  <c:v>BID</c:v>
                </c:pt>
                <c:pt idx="2">
                  <c:v>Ceramide</c:v>
                </c:pt>
                <c:pt idx="3">
                  <c:v>DISC</c:v>
                </c:pt>
                <c:pt idx="4">
                  <c:v>FAS</c:v>
                </c:pt>
                <c:pt idx="5">
                  <c:v>IAP</c:v>
                </c:pt>
                <c:pt idx="6">
                  <c:v>S1P</c:v>
                </c:pt>
              </c:strCache>
            </c:strRef>
          </c:cat>
          <c:val>
            <c:numRef>
              <c:f>Sheet1!$J$4:$J$10</c:f>
              <c:numCache>
                <c:formatCode>General</c:formatCode>
                <c:ptCount val="7"/>
                <c:pt idx="0">
                  <c:v>14</c:v>
                </c:pt>
                <c:pt idx="1">
                  <c:v>19</c:v>
                </c:pt>
                <c:pt idx="2">
                  <c:v>33</c:v>
                </c:pt>
                <c:pt idx="3">
                  <c:v>20</c:v>
                </c:pt>
                <c:pt idx="4">
                  <c:v>33</c:v>
                </c:pt>
                <c:pt idx="5">
                  <c:v>15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0D-B54A-B8EC-EC056FC0F2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4577840"/>
        <c:axId val="734579808"/>
      </c:barChart>
      <c:catAx>
        <c:axId val="73457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579808"/>
        <c:crosses val="autoZero"/>
        <c:auto val="1"/>
        <c:lblAlgn val="ctr"/>
        <c:lblOffset val="100"/>
        <c:noMultiLvlLbl val="0"/>
      </c:catAx>
      <c:valAx>
        <c:axId val="73457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 of</a:t>
                </a:r>
                <a:r>
                  <a:rPr lang="en-US" baseline="0"/>
                  <a:t> attractors with each direction of activity change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57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DAC* of 34 Leukemia</a:t>
            </a:r>
            <a:r>
              <a:rPr lang="en-US" baseline="0" dirty="0"/>
              <a:t> Attractors that Cluster Together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v>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Sheet1!$G$4:$G$10</c:f>
              <c:strCache>
                <c:ptCount val="7"/>
                <c:pt idx="0">
                  <c:v>Apoptosis</c:v>
                </c:pt>
                <c:pt idx="1">
                  <c:v>BID</c:v>
                </c:pt>
                <c:pt idx="2">
                  <c:v>Ceramide</c:v>
                </c:pt>
                <c:pt idx="3">
                  <c:v>DISC</c:v>
                </c:pt>
                <c:pt idx="4">
                  <c:v>FAS</c:v>
                </c:pt>
                <c:pt idx="5">
                  <c:v>IAP</c:v>
                </c:pt>
                <c:pt idx="6">
                  <c:v>S1P</c:v>
                </c:pt>
              </c:strCache>
            </c:strRef>
          </c:cat>
          <c:val>
            <c:numRef>
              <c:f>Sheet1!$H$4:$H$10</c:f>
              <c:numCache>
                <c:formatCode>General</c:formatCode>
                <c:ptCount val="7"/>
                <c:pt idx="0">
                  <c:v>19</c:v>
                </c:pt>
                <c:pt idx="1">
                  <c:v>15</c:v>
                </c:pt>
                <c:pt idx="2">
                  <c:v>0</c:v>
                </c:pt>
                <c:pt idx="3">
                  <c:v>14</c:v>
                </c:pt>
                <c:pt idx="4">
                  <c:v>0</c:v>
                </c:pt>
                <c:pt idx="5">
                  <c:v>18</c:v>
                </c:pt>
                <c:pt idx="6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0D-B54A-B8EC-EC056FC0F261}"/>
            </c:ext>
          </c:extLst>
        </c:ser>
        <c:ser>
          <c:idx val="1"/>
          <c:order val="1"/>
          <c:tx>
            <c:v>0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Sheet1!$G$4:$G$10</c:f>
              <c:strCache>
                <c:ptCount val="7"/>
                <c:pt idx="0">
                  <c:v>Apoptosis</c:v>
                </c:pt>
                <c:pt idx="1">
                  <c:v>BID</c:v>
                </c:pt>
                <c:pt idx="2">
                  <c:v>Ceramide</c:v>
                </c:pt>
                <c:pt idx="3">
                  <c:v>DISC</c:v>
                </c:pt>
                <c:pt idx="4">
                  <c:v>FAS</c:v>
                </c:pt>
                <c:pt idx="5">
                  <c:v>IAP</c:v>
                </c:pt>
                <c:pt idx="6">
                  <c:v>S1P</c:v>
                </c:pt>
              </c:strCache>
            </c:strRef>
          </c:cat>
          <c:val>
            <c:numRef>
              <c:f>Sheet1!$I$4:$I$10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0D-B54A-B8EC-EC056FC0F261}"/>
            </c:ext>
          </c:extLst>
        </c:ser>
        <c:ser>
          <c:idx val="2"/>
          <c:order val="2"/>
          <c:tx>
            <c:v>-1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Sheet1!$G$4:$G$10</c:f>
              <c:strCache>
                <c:ptCount val="7"/>
                <c:pt idx="0">
                  <c:v>Apoptosis</c:v>
                </c:pt>
                <c:pt idx="1">
                  <c:v>BID</c:v>
                </c:pt>
                <c:pt idx="2">
                  <c:v>Ceramide</c:v>
                </c:pt>
                <c:pt idx="3">
                  <c:v>DISC</c:v>
                </c:pt>
                <c:pt idx="4">
                  <c:v>FAS</c:v>
                </c:pt>
                <c:pt idx="5">
                  <c:v>IAP</c:v>
                </c:pt>
                <c:pt idx="6">
                  <c:v>S1P</c:v>
                </c:pt>
              </c:strCache>
            </c:strRef>
          </c:cat>
          <c:val>
            <c:numRef>
              <c:f>Sheet1!$J$4:$J$10</c:f>
              <c:numCache>
                <c:formatCode>General</c:formatCode>
                <c:ptCount val="7"/>
                <c:pt idx="0">
                  <c:v>14</c:v>
                </c:pt>
                <c:pt idx="1">
                  <c:v>19</c:v>
                </c:pt>
                <c:pt idx="2">
                  <c:v>33</c:v>
                </c:pt>
                <c:pt idx="3">
                  <c:v>20</c:v>
                </c:pt>
                <c:pt idx="4">
                  <c:v>33</c:v>
                </c:pt>
                <c:pt idx="5">
                  <c:v>15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0D-B54A-B8EC-EC056FC0F2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4577840"/>
        <c:axId val="734579808"/>
      </c:barChart>
      <c:catAx>
        <c:axId val="73457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579808"/>
        <c:crosses val="autoZero"/>
        <c:auto val="1"/>
        <c:lblAlgn val="ctr"/>
        <c:lblOffset val="100"/>
        <c:noMultiLvlLbl val="0"/>
      </c:catAx>
      <c:valAx>
        <c:axId val="73457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 of</a:t>
                </a:r>
                <a:r>
                  <a:rPr lang="en-US" baseline="0"/>
                  <a:t> attractors with each direction of activity change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57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02FB6-919F-6540-830B-6B5F505BDBEF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8237-5504-D140-BF85-62E434EE5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5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8237-5504-D140-BF85-62E434EE55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9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8237-5504-D140-BF85-62E434EE55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3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8237-5504-D140-BF85-62E434EE55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7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8237-5504-D140-BF85-62E434EE55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1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8237-5504-D140-BF85-62E434EE55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9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8237-5504-D140-BF85-62E434EE55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5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= 7 dataset =both</a:t>
            </a:r>
          </a:p>
          <a:p>
            <a:endParaRPr lang="en-US" dirty="0"/>
          </a:p>
          <a:p>
            <a:r>
              <a:rPr lang="en-US" dirty="0"/>
              <a:t>orange cluster is cluster 1. All of the nodes in that cluster have apoptosis 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Orange, Pink and purple, aqua, cluster is all </a:t>
            </a:r>
            <a:r>
              <a:rPr lang="en-US" dirty="0" err="1"/>
              <a:t>apop</a:t>
            </a:r>
            <a:r>
              <a:rPr lang="en-US" dirty="0"/>
              <a:t> ON</a:t>
            </a:r>
          </a:p>
          <a:p>
            <a:endParaRPr lang="en-US" dirty="0"/>
          </a:p>
          <a:p>
            <a:r>
              <a:rPr lang="en-US" dirty="0"/>
              <a:t>Blue leukemia has 32 with apoptosis off, 12 with it </a:t>
            </a:r>
            <a:r>
              <a:rPr lang="en-US" dirty="0" err="1"/>
              <a:t>oscilating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Green cluster (3) has 7 apoptosis off and 284 where it oscillates</a:t>
            </a:r>
          </a:p>
          <a:p>
            <a:endParaRPr lang="en-US" dirty="0"/>
          </a:p>
          <a:p>
            <a:r>
              <a:rPr lang="en-US" dirty="0"/>
              <a:t>Cluster 2 (brown) has 16 </a:t>
            </a:r>
            <a:r>
              <a:rPr lang="en-US" dirty="0" err="1"/>
              <a:t>apop</a:t>
            </a:r>
            <a:r>
              <a:rPr lang="en-US" dirty="0"/>
              <a:t> ON and 4 oscillating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8237-5504-D140-BF85-62E434EE55D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22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8237-5504-D140-BF85-62E434EE55D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61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8237-5504-D140-BF85-62E434EE55D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1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5D6D-39D3-6640-9786-A4C975221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3F0BB-8039-5F4A-99DD-8F1C1041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537E-DB2A-9540-B86A-7D43C752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496AE-F728-FC42-9B3C-05A49E134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57E70-903C-2F45-B611-2DE275DF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8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859B-783D-FF42-96BD-5B900E1F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5B5D8-BCF2-E14D-A7D8-C95260C6D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05765-8B74-D946-869A-F3954D07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F81E-6BCA-E547-96F7-4B991FFD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C2D4-E5A4-E146-8B03-769A3B39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1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8FA05-9CD3-4B4A-8182-6FF993EF1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693E6-4C9C-8C4D-9473-2964A6DBC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F9017-E5CC-6647-B9D2-E3340CBD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46E76-BE20-8B4D-BD33-0CB7FCDB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16374-E13A-4340-AA03-4821D1CD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2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DD45-D16B-9B48-8304-4B68AA95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6FC69-5D04-DA42-9636-1B912949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E3165-0553-8A45-A3DE-1667F0EE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1862C-8224-134F-9B0D-45A8FFFA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31A13-3426-B34F-8E55-3C4EBA95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D7D4-12EA-384C-90B4-0E0DDA37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55FEE-4CB1-6444-B816-AD104486D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21181-A7BE-B343-B70E-AA2DD922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C9DAE-0671-EC49-B4AE-3DDAA035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A469C-2330-7343-BC68-AB34ED92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4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7F78-135A-DC45-8062-86ABA41B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27E5F-0EFC-C84B-9FF5-B11693528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F2EFD-4F7E-8F43-A914-922EF2CD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5D806-A1F5-DA4A-A25C-FDDDC3DD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9936D-BAF5-2D4C-BC29-9399856DE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5117F-9F56-5842-9212-A6A6B1E4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3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0C9B-A950-8F47-B2ED-B5E11DDCF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07EC-7138-AB49-B786-C7E1A29F4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398EB-5F4F-AC48-9BD3-A4D124790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C6DB7-B766-1042-B2DE-7D084367B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93353-217F-5A41-8E6A-7EF75B15B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EE7F9-BE07-0442-89FB-F21EF76D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F02C5-92E4-F142-BBD8-BA451B0E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67140-0B5D-ED48-BA1C-C243A180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2516-A392-3A4A-BF6E-DC9EB0AE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CF16D1-D0BC-E344-9B07-F5F246AE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30D53-3E2B-A144-861D-2E4DDB1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82D25-47E5-7F4A-858C-9D6FD005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184DF-E64E-3E4D-9237-EDD71247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A230C-9095-D841-A08E-13534C6D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CBC91-5C68-E34F-8563-37B33211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4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2DF2-00B5-D047-B719-64B41D40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C60D-7792-ED47-816B-DBAA616E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844C9-1B7C-4841-9089-B24184048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3665F-8451-5045-B0F9-4698309A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04B41-2D68-7D44-8773-AA8E6FA8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54B3-20B0-7943-8BD1-1AEC5361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F097-AF8E-AA4F-970D-2600779D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55B8D0-E60E-9343-96A9-8692A96EC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1EB3C-0B9C-BF41-ACF3-787345A63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793FA-26CA-3246-B682-6DE97C42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637FA-2768-7847-83B4-FE7E81A7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082CE-9D89-0443-B4A5-FE7D588A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2B9D3-2D5F-1A4E-884D-A4E6E0AC1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0D1C2-6AE3-9640-9338-3B911B354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29311-1F3E-3B43-8617-FAA5C78AB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9D87C-51D5-3A45-AC03-9050DB87BB9D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E0C3D-9D9E-1748-9E91-B1F40C6DD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D2D18-D924-864A-B584-4229D4DA8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5E1FE-0E44-4F4B-B30F-EC6281840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37CF-06CC-D140-8D78-AAAB765EA2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SFA experimentation on </a:t>
            </a:r>
            <a:r>
              <a:rPr lang="en-US" dirty="0" err="1"/>
              <a:t>Za</a:t>
            </a:r>
            <a:r>
              <a:rPr lang="en-US" dirty="0" err="1">
                <a:cs typeface="Calibri" panose="020F0502020204030204" pitchFamily="34" charset="0"/>
              </a:rPr>
              <a:t>ñ</a:t>
            </a:r>
            <a:r>
              <a:rPr lang="en-US" dirty="0" err="1"/>
              <a:t>udo</a:t>
            </a:r>
            <a:r>
              <a:rPr lang="en-US" dirty="0"/>
              <a:t> 2015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F37F0-D1B1-E044-A78E-0F24E6B79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5635-5E13-5342-880D-0A9DA6ED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Tolerance Exploration with SFA results from Fixed Nodes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3D1623-37E3-5E4C-9CB0-7664FC49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5499"/>
            <a:ext cx="10515600" cy="2247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FF5E46-2BFE-AD4C-B029-AEE2F928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08662"/>
            <a:ext cx="9359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6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4DC2-D452-AA40-A1AB-1F978493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Boolean Attractor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122C2-6D4C-7F47-A8F7-BFA117FA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93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We simulated the attractor landscape of the Boolean network with 100,000 random initial conditions (no fixed nodes)</a:t>
            </a:r>
          </a:p>
          <a:p>
            <a:r>
              <a:rPr lang="en-US" sz="3200" dirty="0"/>
              <a:t>Resulted in 877 attractors</a:t>
            </a:r>
          </a:p>
          <a:p>
            <a:r>
              <a:rPr lang="en-US" sz="3200" dirty="0"/>
              <a:t>I classified the attractors based off the readout nodes that do not have a DAC of 0 between the leukemia and apoptosis attractors (see above)</a:t>
            </a:r>
          </a:p>
          <a:p>
            <a:pPr marL="914400" lvl="1" indent="-457200"/>
            <a:r>
              <a:rPr lang="en-US" sz="2800" dirty="0"/>
              <a:t>31 Leukemia Attractors (3.5%)</a:t>
            </a:r>
          </a:p>
          <a:p>
            <a:pPr marL="914400" lvl="1" indent="-457200"/>
            <a:r>
              <a:rPr lang="en-US" sz="2800" dirty="0"/>
              <a:t>133 Apoptosis Attractors (15.2%)</a:t>
            </a:r>
          </a:p>
          <a:p>
            <a:pPr marL="914400" lvl="1" indent="-457200"/>
            <a:r>
              <a:rPr lang="en-US" sz="2800" dirty="0"/>
              <a:t>713 “Other” Attractors (81.3%)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B6EA9-46AD-F447-8B79-0ED99F84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9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69C1-D305-DA47-BECE-4D453789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SFA “Attractor Landscape”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B77CD-6CCC-C84B-84D4-F50135642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ran SFA with the same 100,000 initializations from </a:t>
            </a:r>
            <a:r>
              <a:rPr lang="en-US" sz="3200" dirty="0" err="1"/>
              <a:t>BoolNet</a:t>
            </a:r>
            <a:r>
              <a:rPr lang="en-US" sz="3200" dirty="0"/>
              <a:t> (no fixed nodes)</a:t>
            </a:r>
          </a:p>
          <a:p>
            <a:r>
              <a:rPr lang="en-US" sz="3200" dirty="0"/>
              <a:t>Previously Classified the attractors using DAC of RONs without 0 DAC between the Boolean attractors</a:t>
            </a:r>
          </a:p>
          <a:p>
            <a:pPr lvl="1"/>
            <a:r>
              <a:rPr lang="en-US" sz="2800" dirty="0"/>
              <a:t>Decided this was wrong because we were just choosing an arbitrary condition to compare to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0BB92-0800-FD4B-9C81-62C737B3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9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69C1-D305-DA47-BECE-4D453789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SFA “Attractor Landscape”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B77CD-6CCC-C84B-84D4-F50135642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ran SFA with the same 100,000 initializations from </a:t>
            </a:r>
            <a:r>
              <a:rPr lang="en-US" sz="3200" dirty="0" err="1"/>
              <a:t>BoolNet</a:t>
            </a:r>
            <a:r>
              <a:rPr lang="en-US" sz="3200" dirty="0"/>
              <a:t> (no fixed nodes)</a:t>
            </a:r>
          </a:p>
          <a:p>
            <a:r>
              <a:rPr lang="en-US" sz="3200" dirty="0"/>
              <a:t>Previously Classified the attractors using DAC of RONs without 0 DAC between the Boolean attractors</a:t>
            </a:r>
          </a:p>
          <a:p>
            <a:pPr lvl="1"/>
            <a:r>
              <a:rPr lang="en-US" sz="2800" dirty="0"/>
              <a:t>Decided this was wrong because we were just choosing an arbitrary condition to compare to</a:t>
            </a:r>
          </a:p>
          <a:p>
            <a:pPr lvl="1"/>
            <a:r>
              <a:rPr lang="en-US" sz="2800" dirty="0"/>
              <a:t>Compared to median value for Leukemia </a:t>
            </a:r>
            <a:r>
              <a:rPr lang="en-US" sz="2800" dirty="0" err="1"/>
              <a:t>sfa</a:t>
            </a:r>
            <a:r>
              <a:rPr lang="en-US" sz="2800" dirty="0"/>
              <a:t> attractors</a:t>
            </a:r>
          </a:p>
          <a:p>
            <a:pPr lvl="2"/>
            <a:r>
              <a:rPr lang="en-US" dirty="0"/>
              <a:t>1108 leukemia attractors (11%)</a:t>
            </a:r>
          </a:p>
          <a:p>
            <a:pPr lvl="2"/>
            <a:r>
              <a:rPr lang="en-US" dirty="0"/>
              <a:t>3393 apoptosis attractors (34%)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0BB92-0800-FD4B-9C81-62C737B3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6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FBBE2-D93F-5D4D-8777-A3DDD1D0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00" y="3434628"/>
            <a:ext cx="4443729" cy="3423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42451-C180-EC4C-BDB6-4726BF93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92400" cy="1325563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Kmeans</a:t>
            </a:r>
            <a:r>
              <a:rPr lang="en-US" dirty="0">
                <a:solidFill>
                  <a:srgbClr val="00B050"/>
                </a:solidFill>
              </a:rPr>
              <a:t> - Boolean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4F33DF-A18B-8046-BB8D-CAF04B742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187"/>
          <a:stretch/>
        </p:blipFill>
        <p:spPr>
          <a:xfrm>
            <a:off x="4064812" y="56300"/>
            <a:ext cx="4430795" cy="360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80733-A32C-F34E-AF09-77A61808FE04}"/>
              </a:ext>
            </a:extLst>
          </p:cNvPr>
          <p:cNvSpPr txBox="1"/>
          <p:nvPr/>
        </p:nvSpPr>
        <p:spPr>
          <a:xfrm>
            <a:off x="7683193" y="476652"/>
            <a:ext cx="133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Attr</a:t>
            </a:r>
            <a:endParaRPr lang="en-US" dirty="0"/>
          </a:p>
          <a:p>
            <a:r>
              <a:rPr lang="en-US" dirty="0"/>
              <a:t>K =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24153-1388-814A-AF78-4D4A734E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3365500"/>
            <a:ext cx="4408751" cy="3308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521049-EEFA-0D4D-B02D-00465470D3E3}"/>
              </a:ext>
            </a:extLst>
          </p:cNvPr>
          <p:cNvSpPr txBox="1"/>
          <p:nvPr/>
        </p:nvSpPr>
        <p:spPr>
          <a:xfrm>
            <a:off x="3035300" y="38862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K = 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E04E-E193-F244-8110-4C98621CA8DC}"/>
              </a:ext>
            </a:extLst>
          </p:cNvPr>
          <p:cNvSpPr txBox="1"/>
          <p:nvPr/>
        </p:nvSpPr>
        <p:spPr>
          <a:xfrm>
            <a:off x="10744200" y="3886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  <a:p>
            <a:r>
              <a:rPr lang="en-US" dirty="0"/>
              <a:t>K = 7</a:t>
            </a:r>
          </a:p>
        </p:txBody>
      </p:sp>
    </p:spTree>
    <p:extLst>
      <p:ext uri="{BB962C8B-B14F-4D97-AF65-F5344CB8AC3E}">
        <p14:creationId xmlns:p14="http://schemas.microsoft.com/office/powerpoint/2010/main" val="233382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484BFA-1408-C943-8807-78E82041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14402"/>
            <a:ext cx="3997958" cy="4043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9A417-0B8F-C741-AAAF-9CB2BF302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26" y="2323698"/>
            <a:ext cx="4503174" cy="4534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64DBE-5D99-4940-8878-BE28D6AC4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37" y="0"/>
            <a:ext cx="3993265" cy="4011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C64E2-3E3E-8C42-A156-05FC0128FDBF}"/>
              </a:ext>
            </a:extLst>
          </p:cNvPr>
          <p:cNvSpPr txBox="1"/>
          <p:nvPr/>
        </p:nvSpPr>
        <p:spPr>
          <a:xfrm>
            <a:off x="10809042" y="2326871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83B55-38DE-D245-8442-DCE1DE65DED2}"/>
              </a:ext>
            </a:extLst>
          </p:cNvPr>
          <p:cNvSpPr txBox="1"/>
          <p:nvPr/>
        </p:nvSpPr>
        <p:spPr>
          <a:xfrm>
            <a:off x="2802613" y="2814402"/>
            <a:ext cx="81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93B1E-6C36-A148-9A8C-4F432407A369}"/>
              </a:ext>
            </a:extLst>
          </p:cNvPr>
          <p:cNvSpPr txBox="1"/>
          <p:nvPr/>
        </p:nvSpPr>
        <p:spPr>
          <a:xfrm>
            <a:off x="6647072" y="0"/>
            <a:ext cx="180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Discrete Log SS</a:t>
            </a:r>
          </a:p>
        </p:txBody>
      </p:sp>
    </p:spTree>
    <p:extLst>
      <p:ext uri="{BB962C8B-B14F-4D97-AF65-F5344CB8AC3E}">
        <p14:creationId xmlns:p14="http://schemas.microsoft.com/office/powerpoint/2010/main" val="2486716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431-0E1C-1A45-9E96-249BB568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0200" cy="1325563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Kmeans</a:t>
            </a:r>
            <a:r>
              <a:rPr lang="en-US" dirty="0">
                <a:solidFill>
                  <a:srgbClr val="00B050"/>
                </a:solidFill>
              </a:rPr>
              <a:t> - SFA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884-6B23-B04C-A205-E74FED3B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368" y="3421771"/>
            <a:ext cx="4307231" cy="3308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22F735-6A4C-8948-89C9-53B53D2BB7A1}"/>
              </a:ext>
            </a:extLst>
          </p:cNvPr>
          <p:cNvSpPr txBox="1"/>
          <p:nvPr/>
        </p:nvSpPr>
        <p:spPr>
          <a:xfrm>
            <a:off x="10851573" y="3772899"/>
            <a:ext cx="316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DAC</a:t>
            </a:r>
          </a:p>
          <a:p>
            <a:r>
              <a:rPr lang="en-US" sz="2800" dirty="0"/>
              <a:t>K=11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6A998-10CE-444C-84CA-9F4DEED2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403600"/>
            <a:ext cx="4362205" cy="328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7FEBBA-4A8D-5B47-8BE8-06613B3C53B9}"/>
              </a:ext>
            </a:extLst>
          </p:cNvPr>
          <p:cNvSpPr txBox="1"/>
          <p:nvPr/>
        </p:nvSpPr>
        <p:spPr>
          <a:xfrm>
            <a:off x="3419301" y="3772899"/>
            <a:ext cx="81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</a:t>
            </a:r>
          </a:p>
          <a:p>
            <a:r>
              <a:rPr lang="en-US" sz="2400" dirty="0"/>
              <a:t>K = 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F5C05-B2A9-ED44-AB85-6B03AD65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717" y="261178"/>
            <a:ext cx="4572000" cy="3477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FD536-84B2-6749-BAD7-72B27CC7CE6B}"/>
              </a:ext>
            </a:extLst>
          </p:cNvPr>
          <p:cNvSpPr txBox="1"/>
          <p:nvPr/>
        </p:nvSpPr>
        <p:spPr>
          <a:xfrm>
            <a:off x="6302325" y="658574"/>
            <a:ext cx="180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Log SS</a:t>
            </a:r>
          </a:p>
          <a:p>
            <a:r>
              <a:rPr lang="en-US" dirty="0"/>
              <a:t>K = 11</a:t>
            </a:r>
          </a:p>
        </p:txBody>
      </p:sp>
    </p:spTree>
    <p:extLst>
      <p:ext uri="{BB962C8B-B14F-4D97-AF65-F5344CB8AC3E}">
        <p14:creationId xmlns:p14="http://schemas.microsoft.com/office/powerpoint/2010/main" val="208893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68486-4503-B84C-8EDA-F5792879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854" y="2498651"/>
            <a:ext cx="4384146" cy="4359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7EDAAE-86EF-8348-AEDC-4F5DBF49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51" y="0"/>
            <a:ext cx="3993193" cy="4002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FCAA44-3132-544B-B9B6-FED2255C9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" y="2559603"/>
            <a:ext cx="4249718" cy="4298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E3AC2-372B-A342-BBF2-17E1EAEC80DB}"/>
              </a:ext>
            </a:extLst>
          </p:cNvPr>
          <p:cNvSpPr txBox="1"/>
          <p:nvPr/>
        </p:nvSpPr>
        <p:spPr>
          <a:xfrm>
            <a:off x="7140298" y="10634"/>
            <a:ext cx="133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4C9F9-9462-5448-BCF2-E692B350CA35}"/>
              </a:ext>
            </a:extLst>
          </p:cNvPr>
          <p:cNvSpPr txBox="1"/>
          <p:nvPr/>
        </p:nvSpPr>
        <p:spPr>
          <a:xfrm>
            <a:off x="2956302" y="251641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B2605-9A90-DC47-ABFF-D7C010AA0DE1}"/>
              </a:ext>
            </a:extLst>
          </p:cNvPr>
          <p:cNvSpPr txBox="1"/>
          <p:nvPr/>
        </p:nvSpPr>
        <p:spPr>
          <a:xfrm>
            <a:off x="10839894" y="259084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802465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0FCB-7AB0-C442-9623-62B2C45F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Mapping Initial States to </a:t>
            </a:r>
            <a:r>
              <a:rPr lang="en-US" dirty="0" err="1">
                <a:solidFill>
                  <a:srgbClr val="00B050"/>
                </a:solidFill>
              </a:rPr>
              <a:t>BoolNet</a:t>
            </a:r>
            <a:r>
              <a:rPr lang="en-US" dirty="0">
                <a:solidFill>
                  <a:srgbClr val="00B050"/>
                </a:solidFill>
              </a:rPr>
              <a:t> Attractors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6D275D-81BD-724F-B906-3ABE0BBA0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046626"/>
              </p:ext>
            </p:extLst>
          </p:nvPr>
        </p:nvGraphicFramePr>
        <p:xfrm>
          <a:off x="845737" y="2039007"/>
          <a:ext cx="10500527" cy="27173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0176">
                  <a:extLst>
                    <a:ext uri="{9D8B030D-6E8A-4147-A177-3AD203B41FA5}">
                      <a16:colId xmlns:a16="http://schemas.microsoft.com/office/drawing/2014/main" val="4234905936"/>
                    </a:ext>
                  </a:extLst>
                </a:gridCol>
                <a:gridCol w="2150176">
                  <a:extLst>
                    <a:ext uri="{9D8B030D-6E8A-4147-A177-3AD203B41FA5}">
                      <a16:colId xmlns:a16="http://schemas.microsoft.com/office/drawing/2014/main" val="2323137620"/>
                    </a:ext>
                  </a:extLst>
                </a:gridCol>
                <a:gridCol w="4850175">
                  <a:extLst>
                    <a:ext uri="{9D8B030D-6E8A-4147-A177-3AD203B41FA5}">
                      <a16:colId xmlns:a16="http://schemas.microsoft.com/office/drawing/2014/main" val="42968439"/>
                    </a:ext>
                  </a:extLst>
                </a:gridCol>
              </a:tblGrid>
              <a:tr h="1261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Attractor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Basin Size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states in the basin that are from our random 100,000 Initial states</a:t>
                      </a:r>
                    </a:p>
                  </a:txBody>
                  <a:tcPr marL="119611" marR="119611" marT="59806" marB="59806" anchor="ctr"/>
                </a:tc>
                <a:extLst>
                  <a:ext uri="{0D108BD9-81ED-4DB2-BD59-A6C34878D82A}">
                    <a16:rowId xmlns:a16="http://schemas.microsoft.com/office/drawing/2014/main" val="3169057000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Apoptosis (Attr_195)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9901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1396</a:t>
                      </a:r>
                    </a:p>
                  </a:txBody>
                  <a:tcPr marL="119611" marR="119611" marT="59806" marB="59806" anchor="ctr"/>
                </a:tc>
                <a:extLst>
                  <a:ext uri="{0D108BD9-81ED-4DB2-BD59-A6C34878D82A}">
                    <a16:rowId xmlns:a16="http://schemas.microsoft.com/office/drawing/2014/main" val="3775540152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Leukemia1 (Attr_507)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107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19611" marR="119611" marT="59806" marB="59806" anchor="ctr"/>
                </a:tc>
                <a:extLst>
                  <a:ext uri="{0D108BD9-81ED-4DB2-BD59-A6C34878D82A}">
                    <a16:rowId xmlns:a16="http://schemas.microsoft.com/office/drawing/2014/main" val="3017938644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Leukemia2 (Attr_284)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615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</a:t>
                      </a:r>
                    </a:p>
                  </a:txBody>
                  <a:tcPr marL="119611" marR="119611" marT="59806" marB="59806" anchor="ctr"/>
                </a:tc>
                <a:extLst>
                  <a:ext uri="{0D108BD9-81ED-4DB2-BD59-A6C34878D82A}">
                    <a16:rowId xmlns:a16="http://schemas.microsoft.com/office/drawing/2014/main" val="177752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74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0FCB-7AB0-C442-9623-62B2C45F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Mapping Initial States to </a:t>
            </a:r>
            <a:r>
              <a:rPr lang="en-US" dirty="0" err="1">
                <a:solidFill>
                  <a:srgbClr val="00B050"/>
                </a:solidFill>
              </a:rPr>
              <a:t>BoolNet</a:t>
            </a:r>
            <a:r>
              <a:rPr lang="en-US" dirty="0">
                <a:solidFill>
                  <a:srgbClr val="00B050"/>
                </a:solidFill>
              </a:rPr>
              <a:t> Attractors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6D275D-81BD-724F-B906-3ABE0BBA0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696614"/>
              </p:ext>
            </p:extLst>
          </p:nvPr>
        </p:nvGraphicFramePr>
        <p:xfrm>
          <a:off x="492370" y="2039007"/>
          <a:ext cx="11066586" cy="41360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23337">
                  <a:extLst>
                    <a:ext uri="{9D8B030D-6E8A-4147-A177-3AD203B41FA5}">
                      <a16:colId xmlns:a16="http://schemas.microsoft.com/office/drawing/2014/main" val="4234905936"/>
                    </a:ext>
                  </a:extLst>
                </a:gridCol>
                <a:gridCol w="1550099">
                  <a:extLst>
                    <a:ext uri="{9D8B030D-6E8A-4147-A177-3AD203B41FA5}">
                      <a16:colId xmlns:a16="http://schemas.microsoft.com/office/drawing/2014/main" val="2323137620"/>
                    </a:ext>
                  </a:extLst>
                </a:gridCol>
                <a:gridCol w="3496575">
                  <a:extLst>
                    <a:ext uri="{9D8B030D-6E8A-4147-A177-3AD203B41FA5}">
                      <a16:colId xmlns:a16="http://schemas.microsoft.com/office/drawing/2014/main" val="42968439"/>
                    </a:ext>
                  </a:extLst>
                </a:gridCol>
                <a:gridCol w="3496575">
                  <a:extLst>
                    <a:ext uri="{9D8B030D-6E8A-4147-A177-3AD203B41FA5}">
                      <a16:colId xmlns:a16="http://schemas.microsoft.com/office/drawing/2014/main" val="3306026137"/>
                    </a:ext>
                  </a:extLst>
                </a:gridCol>
              </a:tblGrid>
              <a:tr h="1261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Attractor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Basin Size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states in the basin that are from our random 100,000 Initial states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Classified as the correct phenotype by DAC of RONs</a:t>
                      </a:r>
                    </a:p>
                  </a:txBody>
                  <a:tcPr marL="119611" marR="119611" marT="59806" marB="59806" anchor="ctr"/>
                </a:tc>
                <a:extLst>
                  <a:ext uri="{0D108BD9-81ED-4DB2-BD59-A6C34878D82A}">
                    <a16:rowId xmlns:a16="http://schemas.microsoft.com/office/drawing/2014/main" val="3169057000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Apoptosis (Attr_195)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9901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1396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 marL="119611" marR="119611" marT="59806" marB="59806" anchor="ctr"/>
                </a:tc>
                <a:extLst>
                  <a:ext uri="{0D108BD9-81ED-4DB2-BD59-A6C34878D82A}">
                    <a16:rowId xmlns:a16="http://schemas.microsoft.com/office/drawing/2014/main" val="3775540152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Leukemia1 (Attr_507)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107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19611" marR="119611" marT="59806" marB="59806" anchor="ctr"/>
                </a:tc>
                <a:extLst>
                  <a:ext uri="{0D108BD9-81ED-4DB2-BD59-A6C34878D82A}">
                    <a16:rowId xmlns:a16="http://schemas.microsoft.com/office/drawing/2014/main" val="3017938644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Leukemia2 (Attr_284)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615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</a:t>
                      </a:r>
                    </a:p>
                  </a:txBody>
                  <a:tcPr marL="119611" marR="119611" marT="59806" marB="598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19611" marR="119611" marT="59806" marB="59806" anchor="ctr"/>
                </a:tc>
                <a:extLst>
                  <a:ext uri="{0D108BD9-81ED-4DB2-BD59-A6C34878D82A}">
                    <a16:rowId xmlns:a16="http://schemas.microsoft.com/office/drawing/2014/main" val="177752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94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Phenotypes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327890"/>
            <a:ext cx="8821329" cy="2691253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821813" y="1850233"/>
            <a:ext cx="1824357" cy="172877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92187" y="2808514"/>
            <a:ext cx="5183779" cy="182880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51364" y="3004457"/>
            <a:ext cx="6324602" cy="182880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26324" y="3185229"/>
            <a:ext cx="1194798" cy="184988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66160" y="3200401"/>
            <a:ext cx="5943600" cy="178662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26324" y="3392125"/>
            <a:ext cx="7321733" cy="155123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50005" y="3589704"/>
            <a:ext cx="2460349" cy="161242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92190" y="3559221"/>
            <a:ext cx="1755867" cy="191725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79719" y="3783806"/>
            <a:ext cx="5661115" cy="147435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8643" y="4210868"/>
            <a:ext cx="4293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T-LGL leukemia attractors</a:t>
            </a:r>
          </a:p>
          <a:p>
            <a:r>
              <a:rPr lang="en-US" dirty="0"/>
              <a:t>OFF: Caspase, DISC, TRADD, </a:t>
            </a:r>
            <a:r>
              <a:rPr lang="en-US" dirty="0" err="1"/>
              <a:t>Fas,Ceramide</a:t>
            </a:r>
            <a:r>
              <a:rPr lang="en-US" dirty="0"/>
              <a:t>, Apoptosis</a:t>
            </a:r>
          </a:p>
          <a:p>
            <a:r>
              <a:rPr lang="en-US" dirty="0"/>
              <a:t>ON: 	</a:t>
            </a:r>
            <a:r>
              <a:rPr lang="en-US" dirty="0" err="1"/>
              <a:t>FasL</a:t>
            </a:r>
            <a:r>
              <a:rPr lang="en-US" dirty="0"/>
              <a:t>, </a:t>
            </a:r>
            <a:r>
              <a:rPr lang="en-US" dirty="0" err="1"/>
              <a:t>FasT</a:t>
            </a:r>
            <a:r>
              <a:rPr lang="en-US" dirty="0"/>
              <a:t>, </a:t>
            </a:r>
          </a:p>
          <a:p>
            <a:r>
              <a:rPr lang="en-US" dirty="0"/>
              <a:t>	TFs: NFKB, TPL2, IFNGT</a:t>
            </a:r>
          </a:p>
          <a:p>
            <a:r>
              <a:rPr lang="en-US" dirty="0"/>
              <a:t>		or</a:t>
            </a:r>
          </a:p>
          <a:p>
            <a:r>
              <a:rPr lang="en-US" dirty="0"/>
              <a:t>	receptors: PDGFR, GPCR</a:t>
            </a:r>
          </a:p>
          <a:p>
            <a:r>
              <a:rPr lang="en-US" dirty="0"/>
              <a:t>		or</a:t>
            </a:r>
          </a:p>
          <a:p>
            <a:r>
              <a:rPr lang="en-US" dirty="0"/>
              <a:t>	kinases: S1P,SPHK1,PI3K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7489" y="4305163"/>
            <a:ext cx="4293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Apoptosis attractors</a:t>
            </a:r>
          </a:p>
          <a:p>
            <a:r>
              <a:rPr lang="en-US" dirty="0"/>
              <a:t>OFF: IAP</a:t>
            </a:r>
          </a:p>
          <a:p>
            <a:r>
              <a:rPr lang="en-US" dirty="0"/>
              <a:t>ON: Caspase, DISC, Ceramide, </a:t>
            </a:r>
            <a:r>
              <a:rPr lang="en-US" dirty="0" err="1"/>
              <a:t>Fas</a:t>
            </a:r>
            <a:r>
              <a:rPr lang="en-US" dirty="0"/>
              <a:t>, GZMB, BID, Apoptosis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12893" y="1854761"/>
            <a:ext cx="4263073" cy="168350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26325" y="2050600"/>
            <a:ext cx="2225040" cy="164235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8FFF6-5F57-D54F-BC87-A3CC7A4C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556" y="11273"/>
            <a:ext cx="4120444" cy="12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2A19-83D3-F94B-8AB7-3167926A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19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Hamming Distance of RONs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CBAEFD-D96C-6347-90D9-A490E0524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20889"/>
              </p:ext>
            </p:extLst>
          </p:nvPr>
        </p:nvGraphicFramePr>
        <p:xfrm>
          <a:off x="738480" y="1795827"/>
          <a:ext cx="5091369" cy="4346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45171">
                  <a:extLst>
                    <a:ext uri="{9D8B030D-6E8A-4147-A177-3AD203B41FA5}">
                      <a16:colId xmlns:a16="http://schemas.microsoft.com/office/drawing/2014/main" val="1461825339"/>
                    </a:ext>
                  </a:extLst>
                </a:gridCol>
                <a:gridCol w="2446198">
                  <a:extLst>
                    <a:ext uri="{9D8B030D-6E8A-4147-A177-3AD203B41FA5}">
                      <a16:colId xmlns:a16="http://schemas.microsoft.com/office/drawing/2014/main" val="1721563311"/>
                    </a:ext>
                  </a:extLst>
                </a:gridCol>
              </a:tblGrid>
              <a:tr h="718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Accuracy in RONs with non-zero DAC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of Attractor Comparisons with this accuracy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extLst>
                  <a:ext uri="{0D108BD9-81ED-4DB2-BD59-A6C34878D82A}">
                    <a16:rowId xmlns:a16="http://schemas.microsoft.com/office/drawing/2014/main" val="40106215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483354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687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409506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180774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44597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021748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37325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926285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873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9463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293139B-F5CE-1540-A287-DF49CDCA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CBEEDA-6731-8E48-8E6A-2B631E723C25}"/>
              </a:ext>
            </a:extLst>
          </p:cNvPr>
          <p:cNvSpPr txBox="1"/>
          <p:nvPr/>
        </p:nvSpPr>
        <p:spPr>
          <a:xfrm>
            <a:off x="243840" y="953293"/>
            <a:ext cx="716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Apoptosis (1,396) Vs Leukemia1 (11) for a total of 15,357 comparisons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86F65-1A2D-4445-B705-F05412E4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82" y="1743755"/>
            <a:ext cx="4570874" cy="44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0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2A19-83D3-F94B-8AB7-3167926A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19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Hamming Distance of RONs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CBAEFD-D96C-6347-90D9-A490E0524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842243"/>
              </p:ext>
            </p:extLst>
          </p:nvPr>
        </p:nvGraphicFramePr>
        <p:xfrm>
          <a:off x="668752" y="1744249"/>
          <a:ext cx="5091369" cy="4346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45171">
                  <a:extLst>
                    <a:ext uri="{9D8B030D-6E8A-4147-A177-3AD203B41FA5}">
                      <a16:colId xmlns:a16="http://schemas.microsoft.com/office/drawing/2014/main" val="1461825339"/>
                    </a:ext>
                  </a:extLst>
                </a:gridCol>
                <a:gridCol w="2446198">
                  <a:extLst>
                    <a:ext uri="{9D8B030D-6E8A-4147-A177-3AD203B41FA5}">
                      <a16:colId xmlns:a16="http://schemas.microsoft.com/office/drawing/2014/main" val="1721563311"/>
                    </a:ext>
                  </a:extLst>
                </a:gridCol>
              </a:tblGrid>
              <a:tr h="718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Accuracy in RONs with non-zero DAC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of Attractor Comparisons with this accuracy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extLst>
                  <a:ext uri="{0D108BD9-81ED-4DB2-BD59-A6C34878D82A}">
                    <a16:rowId xmlns:a16="http://schemas.microsoft.com/office/drawing/2014/main" val="40106215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483354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687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409506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180774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44597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021748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37325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926285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873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69463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293139B-F5CE-1540-A287-DF49CDCA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7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CBEEDA-6731-8E48-8E6A-2B631E723C25}"/>
              </a:ext>
            </a:extLst>
          </p:cNvPr>
          <p:cNvSpPr txBox="1"/>
          <p:nvPr/>
        </p:nvSpPr>
        <p:spPr>
          <a:xfrm>
            <a:off x="243840" y="953293"/>
            <a:ext cx="716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Apoptosis (1,396) Vs Leukemia2 (82) for a total of 114,472 comparisons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54C38-D43F-E849-A56F-338915D0F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8"/>
          <a:stretch/>
        </p:blipFill>
        <p:spPr>
          <a:xfrm>
            <a:off x="6632388" y="1614341"/>
            <a:ext cx="4746498" cy="46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60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9999-0566-4642-B29B-62C4F1FD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new RONs: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D34EE-E16F-B547-93E3-50273A35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5092"/>
            <a:ext cx="10515600" cy="4351338"/>
          </a:xfrm>
        </p:spPr>
        <p:txBody>
          <a:bodyPr/>
          <a:lstStyle/>
          <a:p>
            <a:r>
              <a:rPr lang="en-US" dirty="0"/>
              <a:t>Experimentally Validated</a:t>
            </a:r>
          </a:p>
          <a:p>
            <a:r>
              <a:rPr lang="en-US" dirty="0"/>
              <a:t>In the reduced network of </a:t>
            </a:r>
            <a:r>
              <a:rPr lang="en-US" dirty="0" err="1"/>
              <a:t>Saadatpour</a:t>
            </a:r>
            <a:endParaRPr lang="en-US" dirty="0"/>
          </a:p>
          <a:p>
            <a:r>
              <a:rPr lang="en-US" dirty="0"/>
              <a:t>RONs for </a:t>
            </a:r>
            <a:r>
              <a:rPr lang="en-US" dirty="0" err="1"/>
              <a:t>Zanudo</a:t>
            </a:r>
            <a:endParaRPr lang="en-US" dirty="0"/>
          </a:p>
          <a:p>
            <a:r>
              <a:rPr lang="en-US" dirty="0"/>
              <a:t>Non-zero DAC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837BD-23F1-9246-94B5-4E10352D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900" y="3162300"/>
            <a:ext cx="3213100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7A415-CDB5-EB45-B7DA-9A555C059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91" y="4953000"/>
            <a:ext cx="5746044" cy="15463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257BBF-0DBE-9F47-AF58-35C5B5D8BF1C}"/>
              </a:ext>
            </a:extLst>
          </p:cNvPr>
          <p:cNvGrpSpPr/>
          <p:nvPr/>
        </p:nvGrpSpPr>
        <p:grpSpPr>
          <a:xfrm>
            <a:off x="90249" y="1555074"/>
            <a:ext cx="12011503" cy="718079"/>
            <a:chOff x="4619" y="2003954"/>
            <a:chExt cx="12011503" cy="7180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5E8F33-A95C-5A45-83E1-DF813F211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3576" y="2003954"/>
              <a:ext cx="9922546" cy="71807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D4A7B9-9619-4F4B-AABB-23DA1D1BF335}"/>
                </a:ext>
              </a:extLst>
            </p:cNvPr>
            <p:cNvSpPr/>
            <p:nvPr/>
          </p:nvSpPr>
          <p:spPr>
            <a:xfrm>
              <a:off x="4619" y="2003954"/>
              <a:ext cx="2088957" cy="7180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Boolean DAC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25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14D9DD-CF6F-444D-A727-D13C7BDF666A}"/>
              </a:ext>
            </a:extLst>
          </p:cNvPr>
          <p:cNvSpPr/>
          <p:nvPr/>
        </p:nvSpPr>
        <p:spPr>
          <a:xfrm>
            <a:off x="6876288" y="4682331"/>
            <a:ext cx="5504688" cy="21756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495F3-7FBE-1642-8939-7A58068B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439"/>
            <a:ext cx="10515600" cy="1325563"/>
          </a:xfrm>
        </p:spPr>
        <p:txBody>
          <a:bodyPr/>
          <a:lstStyle/>
          <a:p>
            <a:r>
              <a:rPr lang="en-US" dirty="0"/>
              <a:t>Classify 877 Boolean Attractors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2E554-163F-574A-AE04-D0AE0BB42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/>
              <a:t>31 Leukemia Attractors (3.5%)</a:t>
            </a:r>
          </a:p>
          <a:p>
            <a:r>
              <a:rPr lang="en-US" dirty="0"/>
              <a:t>133 Apoptosis Attractors (15.2%)</a:t>
            </a:r>
          </a:p>
          <a:p>
            <a:r>
              <a:rPr lang="en-US" dirty="0"/>
              <a:t>713 Other Attractors (81.3%)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0E531-8464-B24A-BB08-5D086991A6A1}"/>
              </a:ext>
            </a:extLst>
          </p:cNvPr>
          <p:cNvSpPr txBox="1"/>
          <p:nvPr/>
        </p:nvSpPr>
        <p:spPr>
          <a:xfrm>
            <a:off x="7226300" y="4827713"/>
            <a:ext cx="643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Previously: 		No change!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46445-05CE-9242-B7BF-EDCD9221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0"/>
            <a:ext cx="5791200" cy="419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119498-5057-4D47-A1F8-C891BA113DEB}"/>
              </a:ext>
            </a:extLst>
          </p:cNvPr>
          <p:cNvSpPr/>
          <p:nvPr/>
        </p:nvSpPr>
        <p:spPr>
          <a:xfrm>
            <a:off x="1" y="0"/>
            <a:ext cx="1219200" cy="4191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Boolean DAC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B7437-1DA5-9C4C-952C-5D054656FAE4}"/>
              </a:ext>
            </a:extLst>
          </p:cNvPr>
          <p:cNvSpPr txBox="1"/>
          <p:nvPr/>
        </p:nvSpPr>
        <p:spPr>
          <a:xfrm>
            <a:off x="7401391" y="5380058"/>
            <a:ext cx="4059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31 Leukemia (3.5%)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133 Apoptosis (15.2%)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713 “Other” (81.3%)</a:t>
            </a:r>
          </a:p>
        </p:txBody>
      </p:sp>
    </p:spTree>
    <p:extLst>
      <p:ext uri="{BB962C8B-B14F-4D97-AF65-F5344CB8AC3E}">
        <p14:creationId xmlns:p14="http://schemas.microsoft.com/office/powerpoint/2010/main" val="2839143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14D9DD-CF6F-444D-A727-D13C7BDF666A}"/>
              </a:ext>
            </a:extLst>
          </p:cNvPr>
          <p:cNvSpPr/>
          <p:nvPr/>
        </p:nvSpPr>
        <p:spPr>
          <a:xfrm>
            <a:off x="6876288" y="4682331"/>
            <a:ext cx="5504688" cy="21756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495F3-7FBE-1642-8939-7A58068B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439"/>
            <a:ext cx="10515600" cy="1325563"/>
          </a:xfrm>
        </p:spPr>
        <p:txBody>
          <a:bodyPr/>
          <a:lstStyle/>
          <a:p>
            <a:r>
              <a:rPr lang="en-US" dirty="0"/>
              <a:t>Classify 100,000 SFA Attractors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2E554-163F-574A-AE04-D0AE0BB42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/>
              <a:t>423 Leukemia Attractors (0.42%)</a:t>
            </a:r>
          </a:p>
          <a:p>
            <a:r>
              <a:rPr lang="en-US" dirty="0"/>
              <a:t>20647 Apoptosis Attractors (20.65%)</a:t>
            </a:r>
          </a:p>
          <a:p>
            <a:r>
              <a:rPr lang="en-US" dirty="0"/>
              <a:t>78930 Other Attractors (78.93%)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0E531-8464-B24A-BB08-5D086991A6A1}"/>
              </a:ext>
            </a:extLst>
          </p:cNvPr>
          <p:cNvSpPr txBox="1"/>
          <p:nvPr/>
        </p:nvSpPr>
        <p:spPr>
          <a:xfrm>
            <a:off x="7226301" y="4827713"/>
            <a:ext cx="303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Previously: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46445-05CE-9242-B7BF-EDCD9221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0"/>
            <a:ext cx="5791200" cy="419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119498-5057-4D47-A1F8-C891BA113DEB}"/>
              </a:ext>
            </a:extLst>
          </p:cNvPr>
          <p:cNvSpPr/>
          <p:nvPr/>
        </p:nvSpPr>
        <p:spPr>
          <a:xfrm>
            <a:off x="1" y="0"/>
            <a:ext cx="1219200" cy="4191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Boolean DAC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B7437-1DA5-9C4C-952C-5D054656FAE4}"/>
              </a:ext>
            </a:extLst>
          </p:cNvPr>
          <p:cNvSpPr txBox="1"/>
          <p:nvPr/>
        </p:nvSpPr>
        <p:spPr>
          <a:xfrm>
            <a:off x="7643877" y="5350933"/>
            <a:ext cx="4059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299 Leukemia (0.30%)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20647 Apoptosis (20.65%)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79054 Other (79%)</a:t>
            </a:r>
          </a:p>
        </p:txBody>
      </p:sp>
    </p:spTree>
    <p:extLst>
      <p:ext uri="{BB962C8B-B14F-4D97-AF65-F5344CB8AC3E}">
        <p14:creationId xmlns:p14="http://schemas.microsoft.com/office/powerpoint/2010/main" val="3995752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2A19-83D3-F94B-8AB7-3167926A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94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Hamming Distance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CBAEFD-D96C-6347-90D9-A490E0524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074995"/>
              </p:ext>
            </p:extLst>
          </p:nvPr>
        </p:nvGraphicFramePr>
        <p:xfrm>
          <a:off x="578441" y="1255778"/>
          <a:ext cx="5091369" cy="4346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45171">
                  <a:extLst>
                    <a:ext uri="{9D8B030D-6E8A-4147-A177-3AD203B41FA5}">
                      <a16:colId xmlns:a16="http://schemas.microsoft.com/office/drawing/2014/main" val="1461825339"/>
                    </a:ext>
                  </a:extLst>
                </a:gridCol>
                <a:gridCol w="2446198">
                  <a:extLst>
                    <a:ext uri="{9D8B030D-6E8A-4147-A177-3AD203B41FA5}">
                      <a16:colId xmlns:a16="http://schemas.microsoft.com/office/drawing/2014/main" val="1721563311"/>
                    </a:ext>
                  </a:extLst>
                </a:gridCol>
              </a:tblGrid>
              <a:tr h="718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Accuracy in RONs with non-zero DAC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of Attractor Comparisons with this accuracy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extLst>
                  <a:ext uri="{0D108BD9-81ED-4DB2-BD59-A6C34878D82A}">
                    <a16:rowId xmlns:a16="http://schemas.microsoft.com/office/drawing/2014/main" val="40106215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483354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74687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409506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0774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44597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021748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37325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926285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873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994159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8F1DDA-A985-294C-8830-77D61D013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64326"/>
              </p:ext>
            </p:extLst>
          </p:nvPr>
        </p:nvGraphicFramePr>
        <p:xfrm>
          <a:off x="6335774" y="1717520"/>
          <a:ext cx="5091369" cy="36344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45171">
                  <a:extLst>
                    <a:ext uri="{9D8B030D-6E8A-4147-A177-3AD203B41FA5}">
                      <a16:colId xmlns:a16="http://schemas.microsoft.com/office/drawing/2014/main" val="1461825339"/>
                    </a:ext>
                  </a:extLst>
                </a:gridCol>
                <a:gridCol w="2446198">
                  <a:extLst>
                    <a:ext uri="{9D8B030D-6E8A-4147-A177-3AD203B41FA5}">
                      <a16:colId xmlns:a16="http://schemas.microsoft.com/office/drawing/2014/main" val="17215633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Accuracy in RONs with non-zero DAC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of Attractor Comparisons with this accuracy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extLst>
                  <a:ext uri="{0D108BD9-81ED-4DB2-BD59-A6C34878D82A}">
                    <a16:rowId xmlns:a16="http://schemas.microsoft.com/office/drawing/2014/main" val="40106215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483354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74687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409506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0774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44597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021748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37325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92628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692B12-0609-7F4F-BC9D-D9CCFFAA3093}"/>
              </a:ext>
            </a:extLst>
          </p:cNvPr>
          <p:cNvSpPr txBox="1"/>
          <p:nvPr/>
        </p:nvSpPr>
        <p:spPr>
          <a:xfrm>
            <a:off x="578441" y="886446"/>
            <a:ext cx="30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RONs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6B552-C213-D149-96F4-749FE6CC45F4}"/>
              </a:ext>
            </a:extLst>
          </p:cNvPr>
          <p:cNvSpPr txBox="1"/>
          <p:nvPr/>
        </p:nvSpPr>
        <p:spPr>
          <a:xfrm>
            <a:off x="6335774" y="1284935"/>
            <a:ext cx="30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CC5251-C340-8149-B2D6-3B3AA3639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8900"/>
            <a:ext cx="9093200" cy="419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7CCBF7-C867-8648-840B-21213027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5791200" cy="419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6BC2D2-5E38-4543-8FD1-8FE7A9E8C46E}"/>
              </a:ext>
            </a:extLst>
          </p:cNvPr>
          <p:cNvSpPr/>
          <p:nvPr/>
        </p:nvSpPr>
        <p:spPr>
          <a:xfrm>
            <a:off x="5181600" y="0"/>
            <a:ext cx="1219200" cy="4191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Boolean DAC</a:t>
            </a:r>
          </a:p>
        </p:txBody>
      </p:sp>
    </p:spTree>
    <p:extLst>
      <p:ext uri="{BB962C8B-B14F-4D97-AF65-F5344CB8AC3E}">
        <p14:creationId xmlns:p14="http://schemas.microsoft.com/office/powerpoint/2010/main" val="3927070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317E7A-E366-2944-AABD-A3DB49FA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24" y="122817"/>
            <a:ext cx="5497352" cy="6363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6B720-1D87-AF48-A884-E9921763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6" y="0"/>
            <a:ext cx="4274634" cy="309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7C460-9A39-0B46-972F-095CFAAA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89931"/>
            <a:ext cx="8066048" cy="371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ECC26-EF2E-A640-9DF6-FAC90FE72D48}"/>
              </a:ext>
            </a:extLst>
          </p:cNvPr>
          <p:cNvSpPr txBox="1"/>
          <p:nvPr/>
        </p:nvSpPr>
        <p:spPr>
          <a:xfrm>
            <a:off x="9400478" y="309348"/>
            <a:ext cx="2955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Boolean DAC of New Readout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DB189-AD64-FC4F-8B8B-3ED968A88F30}"/>
              </a:ext>
            </a:extLst>
          </p:cNvPr>
          <p:cNvSpPr txBox="1"/>
          <p:nvPr/>
        </p:nvSpPr>
        <p:spPr>
          <a:xfrm>
            <a:off x="0" y="6178463"/>
            <a:ext cx="2955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Boolean DAC of Old Readout Nodes</a:t>
            </a:r>
          </a:p>
        </p:txBody>
      </p:sp>
    </p:spTree>
    <p:extLst>
      <p:ext uri="{BB962C8B-B14F-4D97-AF65-F5344CB8AC3E}">
        <p14:creationId xmlns:p14="http://schemas.microsoft.com/office/powerpoint/2010/main" val="400934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8B42A1-1D76-294D-B562-3F79C4E35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0"/>
            <a:ext cx="58578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86F83-D2E8-344B-88FA-86AED99D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13" y="0"/>
            <a:ext cx="5912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50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2A19-83D3-F94B-8AB7-3167926A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19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Hamming Distance of RONs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CBAEFD-D96C-6347-90D9-A490E0524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36277"/>
              </p:ext>
            </p:extLst>
          </p:nvPr>
        </p:nvGraphicFramePr>
        <p:xfrm>
          <a:off x="738480" y="1795827"/>
          <a:ext cx="5091369" cy="36344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45171">
                  <a:extLst>
                    <a:ext uri="{9D8B030D-6E8A-4147-A177-3AD203B41FA5}">
                      <a16:colId xmlns:a16="http://schemas.microsoft.com/office/drawing/2014/main" val="1461825339"/>
                    </a:ext>
                  </a:extLst>
                </a:gridCol>
                <a:gridCol w="2446198">
                  <a:extLst>
                    <a:ext uri="{9D8B030D-6E8A-4147-A177-3AD203B41FA5}">
                      <a16:colId xmlns:a16="http://schemas.microsoft.com/office/drawing/2014/main" val="1721563311"/>
                    </a:ext>
                  </a:extLst>
                </a:gridCol>
              </a:tblGrid>
              <a:tr h="718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Accuracy in RONs with non-zero DAC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of Attractor Comparisons with this accuracy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extLst>
                  <a:ext uri="{0D108BD9-81ED-4DB2-BD59-A6C34878D82A}">
                    <a16:rowId xmlns:a16="http://schemas.microsoft.com/office/drawing/2014/main" val="40106215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483354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74687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409506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0774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44597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021748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37325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92628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6CBEEDA-6731-8E48-8E6A-2B631E723C25}"/>
              </a:ext>
            </a:extLst>
          </p:cNvPr>
          <p:cNvSpPr txBox="1"/>
          <p:nvPr/>
        </p:nvSpPr>
        <p:spPr>
          <a:xfrm>
            <a:off x="243840" y="953293"/>
            <a:ext cx="716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Apoptosis (1,396) Vs Leukemia1 (11) for a total of 15,357 comparisons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4501D-C883-6646-AD26-225C50F5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52" y="1169602"/>
            <a:ext cx="5046033" cy="48868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7090E68-7DB1-3E44-95A3-172342E7E7CE}"/>
              </a:ext>
            </a:extLst>
          </p:cNvPr>
          <p:cNvGrpSpPr/>
          <p:nvPr/>
        </p:nvGrpSpPr>
        <p:grpSpPr>
          <a:xfrm>
            <a:off x="1" y="0"/>
            <a:ext cx="7010400" cy="419100"/>
            <a:chOff x="1" y="0"/>
            <a:chExt cx="7010400" cy="4191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510816-2C51-8445-9BDE-0A27FDCF2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1" y="0"/>
              <a:ext cx="5791200" cy="4191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D0F2B3-3BAD-BB40-BD63-4CF44C4F5D2E}"/>
                </a:ext>
              </a:extLst>
            </p:cNvPr>
            <p:cNvSpPr/>
            <p:nvPr/>
          </p:nvSpPr>
          <p:spPr>
            <a:xfrm>
              <a:off x="1" y="0"/>
              <a:ext cx="1219200" cy="4191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Boolean DAC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462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2A19-83D3-F94B-8AB7-3167926A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19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Hamming Distance of RONs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CBAEFD-D96C-6347-90D9-A490E0524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139139"/>
              </p:ext>
            </p:extLst>
          </p:nvPr>
        </p:nvGraphicFramePr>
        <p:xfrm>
          <a:off x="668752" y="2065657"/>
          <a:ext cx="5091369" cy="36344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45171">
                  <a:extLst>
                    <a:ext uri="{9D8B030D-6E8A-4147-A177-3AD203B41FA5}">
                      <a16:colId xmlns:a16="http://schemas.microsoft.com/office/drawing/2014/main" val="1461825339"/>
                    </a:ext>
                  </a:extLst>
                </a:gridCol>
                <a:gridCol w="2446198">
                  <a:extLst>
                    <a:ext uri="{9D8B030D-6E8A-4147-A177-3AD203B41FA5}">
                      <a16:colId xmlns:a16="http://schemas.microsoft.com/office/drawing/2014/main" val="1721563311"/>
                    </a:ext>
                  </a:extLst>
                </a:gridCol>
              </a:tblGrid>
              <a:tr h="718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Accuracy in RONs with non-zero DAC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Percent of Attractor Comparisons with this accuracy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4" marR="9144" marT="9144" marB="0" anchor="ctr"/>
                </a:tc>
                <a:extLst>
                  <a:ext uri="{0D108BD9-81ED-4DB2-BD59-A6C34878D82A}">
                    <a16:rowId xmlns:a16="http://schemas.microsoft.com/office/drawing/2014/main" val="40106215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483354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746878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409506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0774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44597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021748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37325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92628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6CBEEDA-6731-8E48-8E6A-2B631E723C25}"/>
              </a:ext>
            </a:extLst>
          </p:cNvPr>
          <p:cNvSpPr txBox="1"/>
          <p:nvPr/>
        </p:nvSpPr>
        <p:spPr>
          <a:xfrm>
            <a:off x="243840" y="953293"/>
            <a:ext cx="716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Apoptosis (1,396) Vs Leukemia2 (82) for a total of 114,472 comparisons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38BD1-FCAE-3F42-B3FA-0006BFE9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119" y="1450753"/>
            <a:ext cx="5023877" cy="4864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05D9CC-8D55-B444-BBCE-B12D7D8C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0"/>
            <a:ext cx="5791200" cy="419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694590-2408-3F46-8622-E50AF645B56F}"/>
              </a:ext>
            </a:extLst>
          </p:cNvPr>
          <p:cNvSpPr/>
          <p:nvPr/>
        </p:nvSpPr>
        <p:spPr>
          <a:xfrm>
            <a:off x="1" y="0"/>
            <a:ext cx="1219200" cy="4191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Boolean DAC</a:t>
            </a:r>
          </a:p>
        </p:txBody>
      </p:sp>
    </p:spTree>
    <p:extLst>
      <p:ext uri="{BB962C8B-B14F-4D97-AF65-F5344CB8AC3E}">
        <p14:creationId xmlns:p14="http://schemas.microsoft.com/office/powerpoint/2010/main" val="98257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703C-4F9F-4641-9F76-977BCEBF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2069"/>
            <a:ext cx="10515600" cy="1325563"/>
          </a:xfrm>
        </p:spPr>
        <p:txBody>
          <a:bodyPr/>
          <a:lstStyle/>
          <a:p>
            <a:r>
              <a:rPr lang="en-US" dirty="0"/>
              <a:t>Objective: Determine if SFA can be used to predict phenotypes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4649-016E-5A4B-94B2-ADF170B4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36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Exploration 1: Compare direction of activity change of SFA attractors to </a:t>
            </a:r>
            <a:r>
              <a:rPr lang="en-US" dirty="0" err="1">
                <a:solidFill>
                  <a:srgbClr val="7030A0"/>
                </a:solidFill>
              </a:rPr>
              <a:t>BoolNet</a:t>
            </a:r>
            <a:r>
              <a:rPr lang="en-US" dirty="0">
                <a:solidFill>
                  <a:srgbClr val="7030A0"/>
                </a:solidFill>
              </a:rPr>
              <a:t> attractors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Exploration 2: Cluster randomly simulated attractors with </a:t>
            </a:r>
            <a:r>
              <a:rPr lang="en-US" dirty="0" err="1">
                <a:solidFill>
                  <a:srgbClr val="00B050"/>
                </a:solidFill>
              </a:rPr>
              <a:t>kmeans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85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F46E-BA8B-5445-810F-9005824E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" y="0"/>
            <a:ext cx="10515600" cy="1325563"/>
          </a:xfrm>
        </p:spPr>
        <p:txBody>
          <a:bodyPr/>
          <a:lstStyle/>
          <a:p>
            <a:r>
              <a:rPr lang="en-US" dirty="0"/>
              <a:t>K-means Cluster Breakdown</a:t>
            </a:r>
            <a:br>
              <a:rPr lang="en-US" dirty="0"/>
            </a:br>
            <a:r>
              <a:rPr lang="en-US" sz="2000" dirty="0"/>
              <a:t>Number of clusters that achieves separation between </a:t>
            </a:r>
            <a:r>
              <a:rPr lang="en-US" sz="2000" dirty="0" err="1"/>
              <a:t>leuk</a:t>
            </a:r>
            <a:r>
              <a:rPr lang="en-US" sz="2000" dirty="0"/>
              <a:t> and </a:t>
            </a:r>
            <a:r>
              <a:rPr lang="en-US" sz="2000" dirty="0" err="1"/>
              <a:t>apop</a:t>
            </a:r>
            <a:r>
              <a:rPr lang="en-US" sz="2000" dirty="0"/>
              <a:t>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511FB-DE6D-6F4F-99EA-72E8D1792BB4}"/>
              </a:ext>
            </a:extLst>
          </p:cNvPr>
          <p:cNvSpPr txBox="1"/>
          <p:nvPr/>
        </p:nvSpPr>
        <p:spPr>
          <a:xfrm>
            <a:off x="399445" y="2274551"/>
            <a:ext cx="1920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9</a:t>
            </a:r>
          </a:p>
          <a:p>
            <a:r>
              <a:rPr lang="en-US" dirty="0"/>
              <a:t>11</a:t>
            </a:r>
          </a:p>
          <a:p>
            <a:r>
              <a:rPr lang="en-US" dirty="0"/>
              <a:t>12</a:t>
            </a:r>
          </a:p>
          <a:p>
            <a:r>
              <a:rPr lang="en-US" dirty="0"/>
              <a:t>13</a:t>
            </a:r>
          </a:p>
          <a:p>
            <a:r>
              <a:rPr lang="en-US" dirty="0"/>
              <a:t>14</a:t>
            </a:r>
          </a:p>
          <a:p>
            <a:r>
              <a:rPr lang="en-US" dirty="0"/>
              <a:t>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C03EF-A40F-394D-A4B0-ADCCA76E0128}"/>
              </a:ext>
            </a:extLst>
          </p:cNvPr>
          <p:cNvSpPr txBox="1"/>
          <p:nvPr/>
        </p:nvSpPr>
        <p:spPr>
          <a:xfrm>
            <a:off x="3675046" y="2274551"/>
            <a:ext cx="1920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8</a:t>
            </a:r>
          </a:p>
          <a:p>
            <a:r>
              <a:rPr lang="en-US" dirty="0"/>
              <a:t>9</a:t>
            </a:r>
          </a:p>
          <a:p>
            <a:r>
              <a:rPr lang="en-US" dirty="0"/>
              <a:t>10</a:t>
            </a:r>
          </a:p>
          <a:p>
            <a:r>
              <a:rPr lang="en-US" dirty="0"/>
              <a:t>11</a:t>
            </a:r>
          </a:p>
          <a:p>
            <a:r>
              <a:rPr lang="en-US" dirty="0"/>
              <a:t>12</a:t>
            </a:r>
          </a:p>
          <a:p>
            <a:r>
              <a:rPr lang="en-US" dirty="0"/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2D180-558B-3140-A518-6E308111CE43}"/>
              </a:ext>
            </a:extLst>
          </p:cNvPr>
          <p:cNvSpPr txBox="1"/>
          <p:nvPr/>
        </p:nvSpPr>
        <p:spPr>
          <a:xfrm>
            <a:off x="1834685" y="2274551"/>
            <a:ext cx="19202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Attractor state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8</a:t>
            </a:r>
          </a:p>
          <a:p>
            <a:r>
              <a:rPr lang="en-US" dirty="0"/>
              <a:t>9</a:t>
            </a:r>
          </a:p>
          <a:p>
            <a:r>
              <a:rPr lang="en-US" dirty="0"/>
              <a:t>10</a:t>
            </a:r>
          </a:p>
          <a:p>
            <a:r>
              <a:rPr lang="en-US" dirty="0"/>
              <a:t>11</a:t>
            </a:r>
          </a:p>
          <a:p>
            <a:r>
              <a:rPr lang="en-US" dirty="0"/>
              <a:t>12</a:t>
            </a:r>
          </a:p>
          <a:p>
            <a:r>
              <a:rPr lang="en-US" dirty="0"/>
              <a:t>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FC3A0-39F6-8045-8A8B-77E7273EC5EB}"/>
              </a:ext>
            </a:extLst>
          </p:cNvPr>
          <p:cNvSpPr txBox="1"/>
          <p:nvPr/>
        </p:nvSpPr>
        <p:spPr>
          <a:xfrm>
            <a:off x="319619" y="1554512"/>
            <a:ext cx="4950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BoolNet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859B7-AE7A-714F-856C-282F72FFF83D}"/>
              </a:ext>
            </a:extLst>
          </p:cNvPr>
          <p:cNvSpPr txBox="1"/>
          <p:nvPr/>
        </p:nvSpPr>
        <p:spPr>
          <a:xfrm>
            <a:off x="6086798" y="1585289"/>
            <a:ext cx="389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SFA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33A2A-8753-0747-9B8B-14082354A2B6}"/>
              </a:ext>
            </a:extLst>
          </p:cNvPr>
          <p:cNvSpPr txBox="1"/>
          <p:nvPr/>
        </p:nvSpPr>
        <p:spPr>
          <a:xfrm>
            <a:off x="6116227" y="2274551"/>
            <a:ext cx="192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  <a:p>
            <a:endParaRPr lang="en-US" dirty="0"/>
          </a:p>
          <a:p>
            <a:r>
              <a:rPr lang="en-US" dirty="0"/>
              <a:t>9</a:t>
            </a:r>
          </a:p>
          <a:p>
            <a:r>
              <a:rPr lang="en-US" dirty="0"/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F0226-8B47-FC44-B1FA-A638DC2329CB}"/>
              </a:ext>
            </a:extLst>
          </p:cNvPr>
          <p:cNvSpPr txBox="1"/>
          <p:nvPr/>
        </p:nvSpPr>
        <p:spPr>
          <a:xfrm>
            <a:off x="9567672" y="2274551"/>
            <a:ext cx="192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  <a:p>
            <a:endParaRPr lang="en-US" dirty="0"/>
          </a:p>
          <a:p>
            <a:r>
              <a:rPr lang="en-US" dirty="0"/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1849D3-E9B1-4248-950E-FBDCEBB3B3F4}"/>
              </a:ext>
            </a:extLst>
          </p:cNvPr>
          <p:cNvSpPr txBox="1"/>
          <p:nvPr/>
        </p:nvSpPr>
        <p:spPr>
          <a:xfrm>
            <a:off x="7533707" y="2274551"/>
            <a:ext cx="1920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steady state</a:t>
            </a:r>
          </a:p>
          <a:p>
            <a:endParaRPr lang="en-US" dirty="0"/>
          </a:p>
          <a:p>
            <a:r>
              <a:rPr lang="en-US" dirty="0"/>
              <a:t>8</a:t>
            </a:r>
          </a:p>
          <a:p>
            <a:r>
              <a:rPr lang="en-US" dirty="0"/>
              <a:t>10</a:t>
            </a:r>
          </a:p>
          <a:p>
            <a:r>
              <a:rPr lang="en-US" dirty="0"/>
              <a:t>11</a:t>
            </a:r>
          </a:p>
          <a:p>
            <a:r>
              <a:rPr lang="en-US" dirty="0"/>
              <a:t>12</a:t>
            </a:r>
          </a:p>
          <a:p>
            <a:r>
              <a:rPr lang="en-US" dirty="0"/>
              <a:t>13</a:t>
            </a:r>
          </a:p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56654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BEB0-95EB-574D-B93F-1BDFCD70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017"/>
            <a:ext cx="10515600" cy="1325563"/>
          </a:xfrm>
        </p:spPr>
        <p:txBody>
          <a:bodyPr/>
          <a:lstStyle/>
          <a:p>
            <a:r>
              <a:rPr lang="en-US" dirty="0"/>
              <a:t>“Mega K-means”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F72EC-936F-9344-98D2-3B6AAB34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85" y="1255267"/>
            <a:ext cx="10515600" cy="4351338"/>
          </a:xfrm>
        </p:spPr>
        <p:txBody>
          <a:bodyPr/>
          <a:lstStyle/>
          <a:p>
            <a:r>
              <a:rPr lang="en-US" dirty="0"/>
              <a:t>K-means on SFA attractors using n-tuples of discrete steady state log value plus DAC against each of the 93 leukemia SFA attractors</a:t>
            </a:r>
          </a:p>
          <a:p>
            <a:r>
              <a:rPr lang="en-US" dirty="0"/>
              <a:t>Never see a leukemia-only cluster</a:t>
            </a:r>
          </a:p>
          <a:p>
            <a:r>
              <a:rPr lang="en-US" dirty="0"/>
              <a:t>Best results with 6 clusters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DA8B13-8355-B94F-B0CA-631D067801AE}"/>
              </a:ext>
            </a:extLst>
          </p:cNvPr>
          <p:cNvSpPr/>
          <p:nvPr/>
        </p:nvSpPr>
        <p:spPr>
          <a:xfrm>
            <a:off x="1599503" y="3655606"/>
            <a:ext cx="1773044" cy="4145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Largest Percent of Leukemia Attractors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99C60D-34E1-8041-9EA4-92CC1EA1F2B3}"/>
              </a:ext>
            </a:extLst>
          </p:cNvPr>
          <p:cNvSpPr/>
          <p:nvPr/>
        </p:nvSpPr>
        <p:spPr>
          <a:xfrm>
            <a:off x="1599503" y="4328851"/>
            <a:ext cx="1773044" cy="4145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Largest Percent of Apoptosis Attractors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239FFC-7EB7-294F-A77E-5CC967510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97297"/>
              </p:ext>
            </p:extLst>
          </p:nvPr>
        </p:nvGraphicFramePr>
        <p:xfrm>
          <a:off x="4129640" y="3257094"/>
          <a:ext cx="7670728" cy="3110499"/>
        </p:xfrm>
        <a:graphic>
          <a:graphicData uri="http://schemas.openxmlformats.org/drawingml/2006/table">
            <a:tbl>
              <a:tblPr/>
              <a:tblGrid>
                <a:gridCol w="1230522">
                  <a:extLst>
                    <a:ext uri="{9D8B030D-6E8A-4147-A177-3AD203B41FA5}">
                      <a16:colId xmlns:a16="http://schemas.microsoft.com/office/drawing/2014/main" val="1158218043"/>
                    </a:ext>
                  </a:extLst>
                </a:gridCol>
                <a:gridCol w="1810424">
                  <a:extLst>
                    <a:ext uri="{9D8B030D-6E8A-4147-A177-3AD203B41FA5}">
                      <a16:colId xmlns:a16="http://schemas.microsoft.com/office/drawing/2014/main" val="973660140"/>
                    </a:ext>
                  </a:extLst>
                </a:gridCol>
                <a:gridCol w="1772707">
                  <a:extLst>
                    <a:ext uri="{9D8B030D-6E8A-4147-A177-3AD203B41FA5}">
                      <a16:colId xmlns:a16="http://schemas.microsoft.com/office/drawing/2014/main" val="2904748660"/>
                    </a:ext>
                  </a:extLst>
                </a:gridCol>
                <a:gridCol w="1456826">
                  <a:extLst>
                    <a:ext uri="{9D8B030D-6E8A-4147-A177-3AD203B41FA5}">
                      <a16:colId xmlns:a16="http://schemas.microsoft.com/office/drawing/2014/main" val="475492812"/>
                    </a:ext>
                  </a:extLst>
                </a:gridCol>
                <a:gridCol w="1400249">
                  <a:extLst>
                    <a:ext uri="{9D8B030D-6E8A-4147-A177-3AD203B41FA5}">
                      <a16:colId xmlns:a16="http://schemas.microsoft.com/office/drawing/2014/main" val="2020981040"/>
                    </a:ext>
                  </a:extLst>
                </a:gridCol>
              </a:tblGrid>
              <a:tr h="40874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Apoptosis (N = 20647)</a:t>
                      </a:r>
                    </a:p>
                  </a:txBody>
                  <a:tcPr marL="93539" marR="93539" marT="46770" marB="467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Leukemia (N = 423)</a:t>
                      </a:r>
                    </a:p>
                  </a:txBody>
                  <a:tcPr marL="93539" marR="93539" marT="46770" marB="467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37502"/>
                  </a:ext>
                </a:extLst>
              </a:tr>
              <a:tr h="887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Number</a:t>
                      </a:r>
                    </a:p>
                  </a:txBody>
                  <a:tcPr marL="14170" marR="14170" marT="14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attractors in cluster</a:t>
                      </a:r>
                    </a:p>
                  </a:txBody>
                  <a:tcPr marL="14170" marR="14170" marT="14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attractors in cluster</a:t>
                      </a:r>
                    </a:p>
                  </a:txBody>
                  <a:tcPr marL="14170" marR="14170" marT="1417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attractors in cluster</a:t>
                      </a:r>
                    </a:p>
                  </a:txBody>
                  <a:tcPr marL="14170" marR="14170" marT="14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attractors in cluster</a:t>
                      </a:r>
                    </a:p>
                  </a:txBody>
                  <a:tcPr marL="14170" marR="14170" marT="1417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25525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1805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8.74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11.11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579307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3461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16.76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30.26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651820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1761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8.53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41.84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613125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3252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15.75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635580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1606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7.78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15.84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057212"/>
                  </a:ext>
                </a:extLst>
              </a:tr>
              <a:tr h="30229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8762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42.44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4170" marR="14170" marT="14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4170" marR="14170" marT="141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8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645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8C72D0-0882-0145-8791-2AE65CD58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588375"/>
              </p:ext>
            </p:extLst>
          </p:nvPr>
        </p:nvGraphicFramePr>
        <p:xfrm>
          <a:off x="178127" y="846781"/>
          <a:ext cx="5313220" cy="2238625"/>
        </p:xfrm>
        <a:graphic>
          <a:graphicData uri="http://schemas.openxmlformats.org/drawingml/2006/table">
            <a:tbl>
              <a:tblPr/>
              <a:tblGrid>
                <a:gridCol w="1062644">
                  <a:extLst>
                    <a:ext uri="{9D8B030D-6E8A-4147-A177-3AD203B41FA5}">
                      <a16:colId xmlns:a16="http://schemas.microsoft.com/office/drawing/2014/main" val="1399272728"/>
                    </a:ext>
                  </a:extLst>
                </a:gridCol>
                <a:gridCol w="1062644">
                  <a:extLst>
                    <a:ext uri="{9D8B030D-6E8A-4147-A177-3AD203B41FA5}">
                      <a16:colId xmlns:a16="http://schemas.microsoft.com/office/drawing/2014/main" val="103395437"/>
                    </a:ext>
                  </a:extLst>
                </a:gridCol>
                <a:gridCol w="1062644">
                  <a:extLst>
                    <a:ext uri="{9D8B030D-6E8A-4147-A177-3AD203B41FA5}">
                      <a16:colId xmlns:a16="http://schemas.microsoft.com/office/drawing/2014/main" val="1051292733"/>
                    </a:ext>
                  </a:extLst>
                </a:gridCol>
                <a:gridCol w="1062644">
                  <a:extLst>
                    <a:ext uri="{9D8B030D-6E8A-4147-A177-3AD203B41FA5}">
                      <a16:colId xmlns:a16="http://schemas.microsoft.com/office/drawing/2014/main" val="500227185"/>
                    </a:ext>
                  </a:extLst>
                </a:gridCol>
                <a:gridCol w="1062644">
                  <a:extLst>
                    <a:ext uri="{9D8B030D-6E8A-4147-A177-3AD203B41FA5}">
                      <a16:colId xmlns:a16="http://schemas.microsoft.com/office/drawing/2014/main" val="1485142612"/>
                    </a:ext>
                  </a:extLst>
                </a:gridCol>
              </a:tblGrid>
              <a:tr h="358563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61" marR="12261" marT="122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Apoptosis (N = 1396)</a:t>
                      </a:r>
                    </a:p>
                  </a:txBody>
                  <a:tcPr marL="85007" marR="85007" marT="42504" marB="425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Leukemia (N = 93)</a:t>
                      </a:r>
                    </a:p>
                  </a:txBody>
                  <a:tcPr marL="85007" marR="85007" marT="42504" marB="4250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54247"/>
                  </a:ext>
                </a:extLst>
              </a:tr>
              <a:tr h="8337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number</a:t>
                      </a:r>
                    </a:p>
                  </a:txBody>
                  <a:tcPr marL="12261" marR="12261" marT="122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attractors in cluster</a:t>
                      </a:r>
                    </a:p>
                  </a:txBody>
                  <a:tcPr marL="12261" marR="12261" marT="122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attractors in cluster</a:t>
                      </a:r>
                    </a:p>
                  </a:txBody>
                  <a:tcPr marL="12261" marR="12261" marT="1226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attractors in cluster</a:t>
                      </a:r>
                    </a:p>
                  </a:txBody>
                  <a:tcPr marL="12261" marR="12261" marT="122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attractors in cluster</a:t>
                      </a:r>
                    </a:p>
                  </a:txBody>
                  <a:tcPr marL="12261" marR="12261" marT="1226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242544"/>
                  </a:ext>
                </a:extLst>
              </a:tr>
              <a:tr h="261574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638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12261" marR="12261" marT="122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22.58</a:t>
                      </a:r>
                    </a:p>
                  </a:txBody>
                  <a:tcPr marL="12261" marR="12261" marT="122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845786"/>
                  </a:ext>
                </a:extLst>
              </a:tr>
              <a:tr h="261574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27.15</a:t>
                      </a:r>
                    </a:p>
                  </a:txBody>
                  <a:tcPr marL="12261" marR="12261" marT="122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12261" marR="12261" marT="122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741496"/>
                  </a:ext>
                </a:extLst>
              </a:tr>
              <a:tr h="261574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27.15</a:t>
                      </a:r>
                    </a:p>
                  </a:txBody>
                  <a:tcPr marL="12261" marR="12261" marT="122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9.68</a:t>
                      </a:r>
                    </a:p>
                  </a:txBody>
                  <a:tcPr marL="12261" marR="12261" marT="122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720421"/>
                  </a:ext>
                </a:extLst>
              </a:tr>
              <a:tr h="261574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261" marR="12261" marT="122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12261" marR="12261" marT="12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54.84</a:t>
                      </a:r>
                    </a:p>
                  </a:txBody>
                  <a:tcPr marL="12261" marR="12261" marT="122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0249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D49AAA-6E32-F546-8911-66571B2D9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10746"/>
              </p:ext>
            </p:extLst>
          </p:nvPr>
        </p:nvGraphicFramePr>
        <p:xfrm>
          <a:off x="3509735" y="4054903"/>
          <a:ext cx="5172530" cy="2695163"/>
        </p:xfrm>
        <a:graphic>
          <a:graphicData uri="http://schemas.openxmlformats.org/drawingml/2006/table">
            <a:tbl>
              <a:tblPr/>
              <a:tblGrid>
                <a:gridCol w="1034506">
                  <a:extLst>
                    <a:ext uri="{9D8B030D-6E8A-4147-A177-3AD203B41FA5}">
                      <a16:colId xmlns:a16="http://schemas.microsoft.com/office/drawing/2014/main" val="851939868"/>
                    </a:ext>
                  </a:extLst>
                </a:gridCol>
                <a:gridCol w="1034506">
                  <a:extLst>
                    <a:ext uri="{9D8B030D-6E8A-4147-A177-3AD203B41FA5}">
                      <a16:colId xmlns:a16="http://schemas.microsoft.com/office/drawing/2014/main" val="3630288349"/>
                    </a:ext>
                  </a:extLst>
                </a:gridCol>
                <a:gridCol w="1034506">
                  <a:extLst>
                    <a:ext uri="{9D8B030D-6E8A-4147-A177-3AD203B41FA5}">
                      <a16:colId xmlns:a16="http://schemas.microsoft.com/office/drawing/2014/main" val="2524626909"/>
                    </a:ext>
                  </a:extLst>
                </a:gridCol>
                <a:gridCol w="1034506">
                  <a:extLst>
                    <a:ext uri="{9D8B030D-6E8A-4147-A177-3AD203B41FA5}">
                      <a16:colId xmlns:a16="http://schemas.microsoft.com/office/drawing/2014/main" val="1565991158"/>
                    </a:ext>
                  </a:extLst>
                </a:gridCol>
                <a:gridCol w="1034506">
                  <a:extLst>
                    <a:ext uri="{9D8B030D-6E8A-4147-A177-3AD203B41FA5}">
                      <a16:colId xmlns:a16="http://schemas.microsoft.com/office/drawing/2014/main" val="3531575824"/>
                    </a:ext>
                  </a:extLst>
                </a:gridCol>
              </a:tblGrid>
              <a:tr h="34881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Apoptosis (N = 1396)</a:t>
                      </a:r>
                    </a:p>
                  </a:txBody>
                  <a:tcPr marL="89078" marR="89078" marT="44539" marB="4453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Leukemia (N = 93)</a:t>
                      </a:r>
                    </a:p>
                  </a:txBody>
                  <a:tcPr marL="89078" marR="89078" marT="44539" marB="4453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85094"/>
                  </a:ext>
                </a:extLst>
              </a:tr>
              <a:tr h="8116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number</a:t>
                      </a:r>
                    </a:p>
                  </a:txBody>
                  <a:tcPr marL="11937" marR="11937" marT="11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attractors in cluster</a:t>
                      </a:r>
                    </a:p>
                  </a:txBody>
                  <a:tcPr marL="11937" marR="11937" marT="11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attractors in cluster</a:t>
                      </a:r>
                    </a:p>
                  </a:txBody>
                  <a:tcPr marL="11937" marR="11937" marT="1193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attractors in cluster</a:t>
                      </a:r>
                    </a:p>
                  </a:txBody>
                  <a:tcPr marL="11937" marR="11937" marT="11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attractors in cluster</a:t>
                      </a:r>
                    </a:p>
                  </a:txBody>
                  <a:tcPr marL="11937" marR="11937" marT="1193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21030"/>
                  </a:ext>
                </a:extLst>
              </a:tr>
              <a:tr h="25464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13.83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5.38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939785"/>
                  </a:ext>
                </a:extLst>
              </a:tr>
              <a:tr h="25464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43.01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1228"/>
                  </a:ext>
                </a:extLst>
              </a:tr>
              <a:tr h="25464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19.99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6.45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096406"/>
                  </a:ext>
                </a:extLst>
              </a:tr>
              <a:tr h="25464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13.47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9.68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29974"/>
                  </a:ext>
                </a:extLst>
              </a:tr>
              <a:tr h="25464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26.72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24.73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530383"/>
                  </a:ext>
                </a:extLst>
              </a:tr>
              <a:tr h="25464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1937" marR="11937" marT="119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5.38</a:t>
                      </a:r>
                    </a:p>
                  </a:txBody>
                  <a:tcPr marL="11937" marR="11937" marT="1193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3297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8ACC65-2C7D-F145-9F6E-4428D8E08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25427"/>
              </p:ext>
            </p:extLst>
          </p:nvPr>
        </p:nvGraphicFramePr>
        <p:xfrm>
          <a:off x="6680445" y="648678"/>
          <a:ext cx="5323870" cy="2492472"/>
        </p:xfrm>
        <a:graphic>
          <a:graphicData uri="http://schemas.openxmlformats.org/drawingml/2006/table">
            <a:tbl>
              <a:tblPr/>
              <a:tblGrid>
                <a:gridCol w="1064774">
                  <a:extLst>
                    <a:ext uri="{9D8B030D-6E8A-4147-A177-3AD203B41FA5}">
                      <a16:colId xmlns:a16="http://schemas.microsoft.com/office/drawing/2014/main" val="105792313"/>
                    </a:ext>
                  </a:extLst>
                </a:gridCol>
                <a:gridCol w="1064774">
                  <a:extLst>
                    <a:ext uri="{9D8B030D-6E8A-4147-A177-3AD203B41FA5}">
                      <a16:colId xmlns:a16="http://schemas.microsoft.com/office/drawing/2014/main" val="3071108669"/>
                    </a:ext>
                  </a:extLst>
                </a:gridCol>
                <a:gridCol w="1064774">
                  <a:extLst>
                    <a:ext uri="{9D8B030D-6E8A-4147-A177-3AD203B41FA5}">
                      <a16:colId xmlns:a16="http://schemas.microsoft.com/office/drawing/2014/main" val="1427127856"/>
                    </a:ext>
                  </a:extLst>
                </a:gridCol>
                <a:gridCol w="1064774">
                  <a:extLst>
                    <a:ext uri="{9D8B030D-6E8A-4147-A177-3AD203B41FA5}">
                      <a16:colId xmlns:a16="http://schemas.microsoft.com/office/drawing/2014/main" val="1870024151"/>
                    </a:ext>
                  </a:extLst>
                </a:gridCol>
                <a:gridCol w="1064774">
                  <a:extLst>
                    <a:ext uri="{9D8B030D-6E8A-4147-A177-3AD203B41FA5}">
                      <a16:colId xmlns:a16="http://schemas.microsoft.com/office/drawing/2014/main" val="1999904871"/>
                    </a:ext>
                  </a:extLst>
                </a:gridCol>
              </a:tblGrid>
              <a:tr h="262098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Apoptosis (N = 1396)</a:t>
                      </a:r>
                    </a:p>
                  </a:txBody>
                  <a:tcPr marL="117944" marR="117944" marT="58972" marB="5897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Leukemia (N = 93)</a:t>
                      </a:r>
                    </a:p>
                  </a:txBody>
                  <a:tcPr marL="117944" marR="117944" marT="58972" marB="5897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2830"/>
                  </a:ext>
                </a:extLst>
              </a:tr>
              <a:tr h="835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number</a:t>
                      </a:r>
                    </a:p>
                  </a:txBody>
                  <a:tcPr marL="12286" marR="12286" marT="122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attractors in cluster</a:t>
                      </a:r>
                    </a:p>
                  </a:txBody>
                  <a:tcPr marL="12286" marR="12286" marT="122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attractors in cluster</a:t>
                      </a:r>
                    </a:p>
                  </a:txBody>
                  <a:tcPr marL="12286" marR="12286" marT="1228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attractors in cluster</a:t>
                      </a:r>
                    </a:p>
                  </a:txBody>
                  <a:tcPr marL="12286" marR="12286" marT="122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attractors in cluster</a:t>
                      </a:r>
                    </a:p>
                  </a:txBody>
                  <a:tcPr marL="12286" marR="12286" marT="1228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572756"/>
                  </a:ext>
                </a:extLst>
              </a:tr>
              <a:tr h="262098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22.21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6.45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36365"/>
                  </a:ext>
                </a:extLst>
              </a:tr>
              <a:tr h="262098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26.15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20.43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049980"/>
                  </a:ext>
                </a:extLst>
              </a:tr>
              <a:tr h="262098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18.19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9.68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904526"/>
                  </a:ext>
                </a:extLst>
              </a:tr>
              <a:tr h="262098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48.39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6960"/>
                  </a:ext>
                </a:extLst>
              </a:tr>
              <a:tr h="262098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33.45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2286" marR="12286" marT="122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15.05</a:t>
                      </a:r>
                    </a:p>
                  </a:txBody>
                  <a:tcPr marL="12286" marR="12286" marT="1228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40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DC91BC-4A4F-8C45-9651-0A48578C6F8D}"/>
              </a:ext>
            </a:extLst>
          </p:cNvPr>
          <p:cNvSpPr txBox="1"/>
          <p:nvPr/>
        </p:nvSpPr>
        <p:spPr>
          <a:xfrm>
            <a:off x="0" y="129432"/>
            <a:ext cx="549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93 leukemia and 1396 apoptosis SFA attractors when clustered with </a:t>
            </a:r>
            <a:r>
              <a:rPr lang="en-US" b="1" dirty="0"/>
              <a:t>4</a:t>
            </a:r>
            <a:r>
              <a:rPr lang="en-US" dirty="0"/>
              <a:t> Clusters: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C9F72-4A21-664E-B6AD-8120AAF824E8}"/>
              </a:ext>
            </a:extLst>
          </p:cNvPr>
          <p:cNvSpPr txBox="1"/>
          <p:nvPr/>
        </p:nvSpPr>
        <p:spPr>
          <a:xfrm>
            <a:off x="6596706" y="2347"/>
            <a:ext cx="549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93 leukemia and 1396 apoptosis SFA attractors when clustered with </a:t>
            </a:r>
            <a:r>
              <a:rPr lang="en-US" b="1" dirty="0"/>
              <a:t>5</a:t>
            </a:r>
            <a:r>
              <a:rPr lang="en-US" dirty="0"/>
              <a:t> Clusters: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5CF49-F7D9-674E-92AD-3FF2DE345F1A}"/>
              </a:ext>
            </a:extLst>
          </p:cNvPr>
          <p:cNvSpPr txBox="1"/>
          <p:nvPr/>
        </p:nvSpPr>
        <p:spPr>
          <a:xfrm>
            <a:off x="3509735" y="3408572"/>
            <a:ext cx="549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93 leukemia and 1396 apoptosis SFA attractors when clustered with </a:t>
            </a:r>
            <a:r>
              <a:rPr lang="en-US" b="1" dirty="0"/>
              <a:t>6</a:t>
            </a:r>
            <a:r>
              <a:rPr lang="en-US" dirty="0"/>
              <a:t> Clusters: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7949B-B5DB-6748-B059-63C3E5C36FCC}"/>
              </a:ext>
            </a:extLst>
          </p:cNvPr>
          <p:cNvSpPr txBox="1"/>
          <p:nvPr/>
        </p:nvSpPr>
        <p:spPr>
          <a:xfrm>
            <a:off x="335376" y="4704080"/>
            <a:ext cx="278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34 </a:t>
            </a:r>
            <a:r>
              <a:rPr lang="en-US" b="1" dirty="0">
                <a:solidFill>
                  <a:srgbClr val="FFC000"/>
                </a:solidFill>
              </a:rPr>
              <a:t>Leukemia attractors</a:t>
            </a:r>
            <a:r>
              <a:rPr lang="en-US" b="1" dirty="0"/>
              <a:t> </a:t>
            </a:r>
            <a:r>
              <a:rPr lang="en-US" dirty="0"/>
              <a:t>that always cluster together regardless of K</a:t>
            </a:r>
          </a:p>
        </p:txBody>
      </p:sp>
    </p:spTree>
    <p:extLst>
      <p:ext uri="{BB962C8B-B14F-4D97-AF65-F5344CB8AC3E}">
        <p14:creationId xmlns:p14="http://schemas.microsoft.com/office/powerpoint/2010/main" val="2796941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DE9B50-C961-0D42-85E6-373A93005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297732"/>
              </p:ext>
            </p:extLst>
          </p:nvPr>
        </p:nvGraphicFramePr>
        <p:xfrm>
          <a:off x="6198159" y="3750043"/>
          <a:ext cx="5435602" cy="2850039"/>
        </p:xfrm>
        <a:graphic>
          <a:graphicData uri="http://schemas.openxmlformats.org/drawingml/2006/table">
            <a:tbl>
              <a:tblPr/>
              <a:tblGrid>
                <a:gridCol w="1538095">
                  <a:extLst>
                    <a:ext uri="{9D8B030D-6E8A-4147-A177-3AD203B41FA5}">
                      <a16:colId xmlns:a16="http://schemas.microsoft.com/office/drawing/2014/main" val="2736530562"/>
                    </a:ext>
                  </a:extLst>
                </a:gridCol>
                <a:gridCol w="1299169">
                  <a:extLst>
                    <a:ext uri="{9D8B030D-6E8A-4147-A177-3AD203B41FA5}">
                      <a16:colId xmlns:a16="http://schemas.microsoft.com/office/drawing/2014/main" val="1617221370"/>
                    </a:ext>
                  </a:extLst>
                </a:gridCol>
                <a:gridCol w="1299169">
                  <a:extLst>
                    <a:ext uri="{9D8B030D-6E8A-4147-A177-3AD203B41FA5}">
                      <a16:colId xmlns:a16="http://schemas.microsoft.com/office/drawing/2014/main" val="1455184158"/>
                    </a:ext>
                  </a:extLst>
                </a:gridCol>
                <a:gridCol w="1299169">
                  <a:extLst>
                    <a:ext uri="{9D8B030D-6E8A-4147-A177-3AD203B41FA5}">
                      <a16:colId xmlns:a16="http://schemas.microsoft.com/office/drawing/2014/main" val="239393602"/>
                    </a:ext>
                  </a:extLst>
                </a:gridCol>
              </a:tblGrid>
              <a:tr h="421255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39" marR="13139" marT="1313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of DAC</a:t>
                      </a:r>
                    </a:p>
                  </a:txBody>
                  <a:tcPr marL="126133" marR="126133" marT="63067" marB="630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42161"/>
                  </a:ext>
                </a:extLst>
              </a:tr>
              <a:tr h="303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Readout Node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45281"/>
                  </a:ext>
                </a:extLst>
              </a:tr>
              <a:tr h="303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Apoptosis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129023"/>
                  </a:ext>
                </a:extLst>
              </a:tr>
              <a:tr h="303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BID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15614"/>
                  </a:ext>
                </a:extLst>
              </a:tr>
              <a:tr h="303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Ceramide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29125"/>
                  </a:ext>
                </a:extLst>
              </a:tr>
              <a:tr h="303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383103"/>
                  </a:ext>
                </a:extLst>
              </a:tr>
              <a:tr h="303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526306"/>
                  </a:ext>
                </a:extLst>
              </a:tr>
              <a:tr h="303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IAP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666359"/>
                  </a:ext>
                </a:extLst>
              </a:tr>
              <a:tr h="303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S1P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3139" marR="13139" marT="131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139" marR="13139" marT="1313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679524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80219A-3082-2F43-8778-82965D9BD4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1091"/>
              </p:ext>
            </p:extLst>
          </p:nvPr>
        </p:nvGraphicFramePr>
        <p:xfrm>
          <a:off x="205025" y="195778"/>
          <a:ext cx="7506991" cy="3908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928220-E7BF-A948-9729-31ABAA351DD1}"/>
              </a:ext>
            </a:extLst>
          </p:cNvPr>
          <p:cNvSpPr txBox="1"/>
          <p:nvPr/>
        </p:nvSpPr>
        <p:spPr>
          <a:xfrm>
            <a:off x="3005600" y="3827641"/>
            <a:ext cx="79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DAC: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C5D5E-DA2B-7248-B422-C65A5055B36D}"/>
              </a:ext>
            </a:extLst>
          </p:cNvPr>
          <p:cNvSpPr txBox="1"/>
          <p:nvPr/>
        </p:nvSpPr>
        <p:spPr>
          <a:xfrm>
            <a:off x="7752080" y="426720"/>
            <a:ext cx="2519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*DAC compared to the median value for the 93 Leukemia Attractors</a:t>
            </a:r>
          </a:p>
        </p:txBody>
      </p:sp>
    </p:spTree>
    <p:extLst>
      <p:ext uri="{BB962C8B-B14F-4D97-AF65-F5344CB8AC3E}">
        <p14:creationId xmlns:p14="http://schemas.microsoft.com/office/powerpoint/2010/main" val="231076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80219A-3082-2F43-8778-82965D9BD4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813024"/>
              </p:ext>
            </p:extLst>
          </p:nvPr>
        </p:nvGraphicFramePr>
        <p:xfrm>
          <a:off x="746900" y="182482"/>
          <a:ext cx="10698201" cy="6493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A5C5D5E-DA2B-7248-B422-C65A5055B36D}"/>
              </a:ext>
            </a:extLst>
          </p:cNvPr>
          <p:cNvSpPr txBox="1"/>
          <p:nvPr/>
        </p:nvSpPr>
        <p:spPr>
          <a:xfrm>
            <a:off x="7694391" y="6562132"/>
            <a:ext cx="5415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*DAC compared to the median value for the 93 Leukemia Attractors</a:t>
            </a:r>
          </a:p>
        </p:txBody>
      </p:sp>
    </p:spTree>
    <p:extLst>
      <p:ext uri="{BB962C8B-B14F-4D97-AF65-F5344CB8AC3E}">
        <p14:creationId xmlns:p14="http://schemas.microsoft.com/office/powerpoint/2010/main" val="340874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931675-A805-1E4A-ADA8-DB5FB42A11AA}"/>
              </a:ext>
            </a:extLst>
          </p:cNvPr>
          <p:cNvSpPr/>
          <p:nvPr/>
        </p:nvSpPr>
        <p:spPr>
          <a:xfrm>
            <a:off x="-81280" y="1223961"/>
            <a:ext cx="6962140" cy="28688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DA5BB-20DB-7243-B246-EB489A0A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34642"/>
            <a:ext cx="10515600" cy="1325563"/>
          </a:xfrm>
        </p:spPr>
        <p:txBody>
          <a:bodyPr/>
          <a:lstStyle/>
          <a:p>
            <a:r>
              <a:rPr lang="en-US" dirty="0"/>
              <a:t>Recall: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BB83C9-CDBA-0C4C-9B5D-3EAA5152CCD6}"/>
              </a:ext>
            </a:extLst>
          </p:cNvPr>
          <p:cNvGrpSpPr/>
          <p:nvPr/>
        </p:nvGrpSpPr>
        <p:grpSpPr>
          <a:xfrm>
            <a:off x="360680" y="1209039"/>
            <a:ext cx="7879080" cy="4499069"/>
            <a:chOff x="838200" y="853439"/>
            <a:chExt cx="10515600" cy="600456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6848A639-40B6-2D4B-838B-EEAFBB8B8199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853439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/>
                <a:t>Classify 877 Boolean Attractors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F9A37243-A482-3C4B-A515-C7977E27A60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506662"/>
              <a:ext cx="10515600" cy="435133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31 Leukemia Attractors (3.5%)</a:t>
              </a:r>
            </a:p>
            <a:p>
              <a:r>
                <a:rPr lang="en-US" sz="2000" dirty="0"/>
                <a:t>133 Apoptosis Attractors (15.2%)</a:t>
              </a:r>
            </a:p>
            <a:p>
              <a:r>
                <a:rPr lang="en-US" sz="2000" dirty="0"/>
                <a:t>713 Other Attractors (81.3%)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E4CCB-F1C9-594E-B343-9C4FED176C57}"/>
              </a:ext>
            </a:extLst>
          </p:cNvPr>
          <p:cNvSpPr txBox="1"/>
          <p:nvPr/>
        </p:nvSpPr>
        <p:spPr>
          <a:xfrm>
            <a:off x="3220720" y="4647172"/>
            <a:ext cx="881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wanted to quickly look at all the initial states that go to the 31 Leukemia Attractors and the 133 Apoptosis Attractors in the Boolean. </a:t>
            </a:r>
          </a:p>
          <a:p>
            <a:endParaRPr lang="en-US" sz="2400" dirty="0"/>
          </a:p>
          <a:p>
            <a:r>
              <a:rPr lang="en-US" sz="2400" dirty="0"/>
              <a:t>(9625 initial states go to Leukemia attractors and 37012 initial states go to Apoptosis Attractors)</a:t>
            </a:r>
          </a:p>
        </p:txBody>
      </p:sp>
    </p:spTree>
    <p:extLst>
      <p:ext uri="{BB962C8B-B14F-4D97-AF65-F5344CB8AC3E}">
        <p14:creationId xmlns:p14="http://schemas.microsoft.com/office/powerpoint/2010/main" val="1838639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9A8A0-6243-2F47-97E5-7D4D12E9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4" y="195072"/>
            <a:ext cx="6536119" cy="6528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42C81-172C-D642-B664-5C581F1FA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479" y="205232"/>
            <a:ext cx="6521521" cy="6528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3306D-28A3-2E47-98E6-A48227D726A7}"/>
              </a:ext>
            </a:extLst>
          </p:cNvPr>
          <p:cNvSpPr txBox="1"/>
          <p:nvPr/>
        </p:nvSpPr>
        <p:spPr>
          <a:xfrm>
            <a:off x="2560320" y="6036471"/>
            <a:ext cx="1107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9625 attractors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880CD-A55C-6044-B253-D540D5930956}"/>
              </a:ext>
            </a:extLst>
          </p:cNvPr>
          <p:cNvSpPr txBox="1"/>
          <p:nvPr/>
        </p:nvSpPr>
        <p:spPr>
          <a:xfrm>
            <a:off x="1043520" y="6036471"/>
            <a:ext cx="1269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37012 attractors</a:t>
            </a:r>
          </a:p>
        </p:txBody>
      </p:sp>
    </p:spTree>
    <p:extLst>
      <p:ext uri="{BB962C8B-B14F-4D97-AF65-F5344CB8AC3E}">
        <p14:creationId xmlns:p14="http://schemas.microsoft.com/office/powerpoint/2010/main" val="1084617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5472B7-2D43-DC4A-A448-04DA7C16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7" y="134112"/>
            <a:ext cx="6547649" cy="6614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041480-F194-7342-8DEA-5BEC6F11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66" y="195072"/>
            <a:ext cx="6477634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7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4CE7A-86C7-B343-BCE6-24CB2089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" y="134112"/>
            <a:ext cx="6562313" cy="6614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F4470B-6A7E-7B4D-B4EC-8A5E4D71E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134112"/>
            <a:ext cx="6453467" cy="64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5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3F2AB-B54F-AA43-BED5-0C4D0B7D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94" y="0"/>
            <a:ext cx="6835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journals.plos.org/ploscompbiol/article/figure/image?size=large&amp;id=info:doi/10.1371/journal.pcbi.1004193.t001">
            <a:extLst>
              <a:ext uri="{FF2B5EF4-FFF2-40B4-BE49-F238E27FC236}">
                <a16:creationId xmlns:a16="http://schemas.microsoft.com/office/drawing/2014/main" id="{7960A3D0-E452-D94E-84C2-5C741871E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3"/>
          <a:stretch/>
        </p:blipFill>
        <p:spPr bwMode="auto">
          <a:xfrm>
            <a:off x="781261" y="4808104"/>
            <a:ext cx="7092950" cy="168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19CB8-07DA-234A-9B79-9DB4BCC6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Simulate Leukemia and Apoptosis attractors with </a:t>
            </a:r>
            <a:r>
              <a:rPr lang="en-US" dirty="0" err="1">
                <a:solidFill>
                  <a:srgbClr val="7030A0"/>
                </a:solidFill>
              </a:rPr>
              <a:t>BoolNet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5983F-4216-234C-BD13-81022107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7477"/>
            <a:ext cx="10515600" cy="4351338"/>
          </a:xfrm>
        </p:spPr>
        <p:txBody>
          <a:bodyPr/>
          <a:lstStyle/>
          <a:p>
            <a:r>
              <a:rPr lang="en-US" dirty="0"/>
              <a:t>2 Leukemia attractors (L1 and L2)</a:t>
            </a:r>
          </a:p>
          <a:p>
            <a:r>
              <a:rPr lang="en-US" dirty="0"/>
              <a:t>6 Apoptosis attractors (Ai</a:t>
            </a:r>
            <a:r>
              <a:rPr lang="en-US" baseline="-25000" dirty="0"/>
              <a:t> </a:t>
            </a: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1,….6)</a:t>
            </a:r>
          </a:p>
          <a:p>
            <a:pPr lvl="1"/>
            <a:r>
              <a:rPr lang="en-US" dirty="0"/>
              <a:t>Each apoptosis attractor was the same but reached by fixing different nodes so they have different basins of attraction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77778-91DE-8145-A590-227EE9D3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4091001"/>
            <a:ext cx="8942451" cy="7378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FC5359-CE5C-8345-ADA4-B00258F33730}"/>
              </a:ext>
            </a:extLst>
          </p:cNvPr>
          <p:cNvSpPr/>
          <p:nvPr/>
        </p:nvSpPr>
        <p:spPr>
          <a:xfrm>
            <a:off x="2474691" y="5125192"/>
            <a:ext cx="4509654" cy="193963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3BCA1-5144-6949-8263-16A7C1D87A5B}"/>
              </a:ext>
            </a:extLst>
          </p:cNvPr>
          <p:cNvSpPr/>
          <p:nvPr/>
        </p:nvSpPr>
        <p:spPr>
          <a:xfrm>
            <a:off x="4541264" y="5600496"/>
            <a:ext cx="2817154" cy="19530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CDD69-39B5-504A-9D81-2E059D06B995}"/>
              </a:ext>
            </a:extLst>
          </p:cNvPr>
          <p:cNvSpPr/>
          <p:nvPr/>
        </p:nvSpPr>
        <p:spPr>
          <a:xfrm>
            <a:off x="1297055" y="5795803"/>
            <a:ext cx="6061363" cy="6940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99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E50A95-D5C9-FB4F-9200-DB9F530E32BE}"/>
              </a:ext>
            </a:extLst>
          </p:cNvPr>
          <p:cNvGrpSpPr/>
          <p:nvPr/>
        </p:nvGrpSpPr>
        <p:grpSpPr>
          <a:xfrm>
            <a:off x="0" y="394548"/>
            <a:ext cx="12192000" cy="6068905"/>
            <a:chOff x="0" y="717975"/>
            <a:chExt cx="12192000" cy="60689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3FCCDF0-77E1-8144-B20F-87934BD5B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7600" y="755227"/>
              <a:ext cx="5994400" cy="5994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8F18C8-3A55-9A4D-80F3-3AD53161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17975"/>
              <a:ext cx="6075679" cy="6068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78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B3BEDD-CB98-C344-ACC6-4008EDA77494}"/>
              </a:ext>
            </a:extLst>
          </p:cNvPr>
          <p:cNvGrpSpPr/>
          <p:nvPr/>
        </p:nvGrpSpPr>
        <p:grpSpPr>
          <a:xfrm>
            <a:off x="841551" y="2049864"/>
            <a:ext cx="10546736" cy="2500678"/>
            <a:chOff x="781261" y="4808104"/>
            <a:chExt cx="7092950" cy="1681770"/>
          </a:xfrm>
        </p:grpSpPr>
        <p:pic>
          <p:nvPicPr>
            <p:cNvPr id="6" name="Picture 2" descr="https://journals.plos.org/ploscompbiol/article/figure/image?size=large&amp;id=info:doi/10.1371/journal.pcbi.1004193.t001">
              <a:extLst>
                <a:ext uri="{FF2B5EF4-FFF2-40B4-BE49-F238E27FC236}">
                  <a16:creationId xmlns:a16="http://schemas.microsoft.com/office/drawing/2014/main" id="{7960A3D0-E452-D94E-84C2-5C741871ED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83"/>
            <a:stretch/>
          </p:blipFill>
          <p:spPr bwMode="auto">
            <a:xfrm>
              <a:off x="781261" y="4808104"/>
              <a:ext cx="7092950" cy="1681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FC5359-CE5C-8345-ADA4-B00258F33730}"/>
                </a:ext>
              </a:extLst>
            </p:cNvPr>
            <p:cNvSpPr/>
            <p:nvPr/>
          </p:nvSpPr>
          <p:spPr>
            <a:xfrm>
              <a:off x="2474691" y="5125192"/>
              <a:ext cx="4509654" cy="193963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53BCA1-5144-6949-8263-16A7C1D87A5B}"/>
                </a:ext>
              </a:extLst>
            </p:cNvPr>
            <p:cNvSpPr/>
            <p:nvPr/>
          </p:nvSpPr>
          <p:spPr>
            <a:xfrm>
              <a:off x="4541264" y="5600496"/>
              <a:ext cx="2817154" cy="19530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ACDD69-39B5-504A-9D81-2E059D06B995}"/>
                </a:ext>
              </a:extLst>
            </p:cNvPr>
            <p:cNvSpPr/>
            <p:nvPr/>
          </p:nvSpPr>
          <p:spPr>
            <a:xfrm>
              <a:off x="1297055" y="5795803"/>
              <a:ext cx="6061363" cy="694071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BA9269-43A7-534F-8B63-062ED9FF786B}"/>
              </a:ext>
            </a:extLst>
          </p:cNvPr>
          <p:cNvSpPr txBox="1"/>
          <p:nvPr/>
        </p:nvSpPr>
        <p:spPr>
          <a:xfrm>
            <a:off x="599440" y="946212"/>
            <a:ext cx="973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 back to first part when we had initializations from </a:t>
            </a:r>
            <a:r>
              <a:rPr lang="en-US" sz="2400" dirty="0" err="1"/>
              <a:t>Zanudo</a:t>
            </a:r>
            <a:r>
              <a:rPr lang="en-US" sz="2400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20CA1-83F9-F94B-B454-0194BD32A347}"/>
              </a:ext>
            </a:extLst>
          </p:cNvPr>
          <p:cNvSpPr txBox="1"/>
          <p:nvPr/>
        </p:nvSpPr>
        <p:spPr>
          <a:xfrm>
            <a:off x="1808480" y="5212080"/>
            <a:ext cx="1012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In the Boolean this lead to 2 Leukemia attractors and 1 Apoptosis Attractor</a:t>
            </a:r>
          </a:p>
        </p:txBody>
      </p:sp>
    </p:spTree>
    <p:extLst>
      <p:ext uri="{BB962C8B-B14F-4D97-AF65-F5344CB8AC3E}">
        <p14:creationId xmlns:p14="http://schemas.microsoft.com/office/powerpoint/2010/main" val="3623537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07621-03A3-5F47-B35C-59935742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49" y="0"/>
            <a:ext cx="973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43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60BD9-8E3F-7C45-BED2-920CB51D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86" y="0"/>
            <a:ext cx="9368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5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9C4BA2-F9F8-CF41-A4B7-F6966CBAC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544269"/>
              </p:ext>
            </p:extLst>
          </p:nvPr>
        </p:nvGraphicFramePr>
        <p:xfrm>
          <a:off x="2032000" y="2289386"/>
          <a:ext cx="8128000" cy="251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08828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128712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Accuracy in DAC of RONs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of Attractor Comparisons with That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06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504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216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982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414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311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463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5C8FBE-BBDF-A441-8A6E-DF1D6E4F812C}"/>
              </a:ext>
            </a:extLst>
          </p:cNvPr>
          <p:cNvSpPr txBox="1"/>
          <p:nvPr/>
        </p:nvSpPr>
        <p:spPr>
          <a:xfrm>
            <a:off x="38100" y="812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09C5D-C08C-5C45-9EDD-C85721214E8C}"/>
              </a:ext>
            </a:extLst>
          </p:cNvPr>
          <p:cNvSpPr txBox="1"/>
          <p:nvPr/>
        </p:nvSpPr>
        <p:spPr>
          <a:xfrm>
            <a:off x="146304" y="621792"/>
            <a:ext cx="13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SFA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F959B-ABFB-8C46-96D0-38BFF875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94" y="69833"/>
            <a:ext cx="10102305" cy="67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50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2DC32-B578-4043-ABE1-36D053DF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53" y="0"/>
            <a:ext cx="721829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0D59D-8DD9-7544-AEAE-CC0783E91F2F}"/>
              </a:ext>
            </a:extLst>
          </p:cNvPr>
          <p:cNvSpPr txBox="1"/>
          <p:nvPr/>
        </p:nvSpPr>
        <p:spPr>
          <a:xfrm>
            <a:off x="822645" y="1627379"/>
            <a:ext cx="144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Macrogen</a:t>
            </a:r>
            <a:r>
              <a:rPr lang="en-US" dirty="0"/>
              <a:t> report on </a:t>
            </a:r>
            <a:r>
              <a:rPr lang="en-US" dirty="0" err="1"/>
              <a:t>RNAseq</a:t>
            </a:r>
            <a:r>
              <a:rPr lang="en-US" dirty="0"/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2114293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49FFC4-2DE3-0B4C-9552-6BCE0682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41" y="448328"/>
            <a:ext cx="6371327" cy="6200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F4763-3484-0749-A369-B70A551CDC34}"/>
              </a:ext>
            </a:extLst>
          </p:cNvPr>
          <p:cNvSpPr txBox="1"/>
          <p:nvPr/>
        </p:nvSpPr>
        <p:spPr>
          <a:xfrm>
            <a:off x="6655344" y="78995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Macrogen</a:t>
            </a:r>
            <a:r>
              <a:rPr lang="en-US" dirty="0"/>
              <a:t> report on </a:t>
            </a:r>
            <a:r>
              <a:rPr lang="en-US" dirty="0" err="1"/>
              <a:t>RNAseq</a:t>
            </a:r>
            <a:r>
              <a:rPr lang="en-US" dirty="0"/>
              <a:t>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AF3ED-7EE2-FD4B-A0C1-DFE82C47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76" y="263661"/>
            <a:ext cx="5110480" cy="63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87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86EAD-B42A-454E-90DB-5853D697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76" y="0"/>
            <a:ext cx="5464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5C563-7CBD-DC46-9547-B75168D4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0" y="0"/>
            <a:ext cx="547098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99540B-FE8E-C542-8F56-100F461D3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881" y="0"/>
            <a:ext cx="5389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6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AF87BD7-E5E9-2B49-AB79-9861908C957D}"/>
              </a:ext>
            </a:extLst>
          </p:cNvPr>
          <p:cNvGrpSpPr/>
          <p:nvPr/>
        </p:nvGrpSpPr>
        <p:grpSpPr>
          <a:xfrm>
            <a:off x="-206" y="-3991"/>
            <a:ext cx="12179808" cy="6858000"/>
            <a:chOff x="0" y="0"/>
            <a:chExt cx="1217980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9C6A45-48E2-C74F-BE4E-17180D3554AC}"/>
                </a:ext>
              </a:extLst>
            </p:cNvPr>
            <p:cNvSpPr/>
            <p:nvPr/>
          </p:nvSpPr>
          <p:spPr>
            <a:xfrm>
              <a:off x="0" y="0"/>
              <a:ext cx="6089904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7EE108-80F5-A64D-8151-5A0CFB9EA9C7}"/>
                </a:ext>
              </a:extLst>
            </p:cNvPr>
            <p:cNvSpPr/>
            <p:nvPr/>
          </p:nvSpPr>
          <p:spPr>
            <a:xfrm>
              <a:off x="6089904" y="0"/>
              <a:ext cx="6089904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1" name="Rectangle 360">
            <a:extLst>
              <a:ext uri="{FF2B5EF4-FFF2-40B4-BE49-F238E27FC236}">
                <a16:creationId xmlns:a16="http://schemas.microsoft.com/office/drawing/2014/main" id="{DA9CD76C-DFDE-F345-A241-8C34C28B59BB}"/>
              </a:ext>
            </a:extLst>
          </p:cNvPr>
          <p:cNvSpPr/>
          <p:nvPr/>
        </p:nvSpPr>
        <p:spPr>
          <a:xfrm>
            <a:off x="0" y="5608716"/>
            <a:ext cx="1620046" cy="12492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2DB05-1240-A846-8118-CC81A9C68F7A}"/>
              </a:ext>
            </a:extLst>
          </p:cNvPr>
          <p:cNvSpPr txBox="1"/>
          <p:nvPr/>
        </p:nvSpPr>
        <p:spPr>
          <a:xfrm>
            <a:off x="16565" y="35724"/>
            <a:ext cx="191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Boolean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83465F-6AAC-EC49-B302-84C2AF92DC48}"/>
              </a:ext>
            </a:extLst>
          </p:cNvPr>
          <p:cNvSpPr txBox="1"/>
          <p:nvPr/>
        </p:nvSpPr>
        <p:spPr>
          <a:xfrm>
            <a:off x="6235677" y="0"/>
            <a:ext cx="191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Network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83BF29-5FE9-0948-8F7A-818F37A88B7D}"/>
              </a:ext>
            </a:extLst>
          </p:cNvPr>
          <p:cNvSpPr/>
          <p:nvPr/>
        </p:nvSpPr>
        <p:spPr>
          <a:xfrm>
            <a:off x="975690" y="1416457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4A5308-A734-C942-B49E-42FB25EA9256}"/>
              </a:ext>
            </a:extLst>
          </p:cNvPr>
          <p:cNvSpPr/>
          <p:nvPr/>
        </p:nvSpPr>
        <p:spPr>
          <a:xfrm>
            <a:off x="199551" y="1578408"/>
            <a:ext cx="320040" cy="322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4FB316-1444-E041-BF31-400D32264D9A}"/>
              </a:ext>
            </a:extLst>
          </p:cNvPr>
          <p:cNvSpPr/>
          <p:nvPr/>
        </p:nvSpPr>
        <p:spPr>
          <a:xfrm>
            <a:off x="679099" y="2569945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4261B7D-A360-1B47-9BD7-4F2B21F0218F}"/>
              </a:ext>
            </a:extLst>
          </p:cNvPr>
          <p:cNvGrpSpPr/>
          <p:nvPr/>
        </p:nvGrpSpPr>
        <p:grpSpPr>
          <a:xfrm>
            <a:off x="1328066" y="4176669"/>
            <a:ext cx="1234440" cy="1234440"/>
            <a:chOff x="1328066" y="4148364"/>
            <a:chExt cx="1234440" cy="12344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7640CB3-0922-C04A-B318-25C8688F4DF8}"/>
                </a:ext>
              </a:extLst>
            </p:cNvPr>
            <p:cNvSpPr/>
            <p:nvPr/>
          </p:nvSpPr>
          <p:spPr>
            <a:xfrm>
              <a:off x="1328066" y="4148364"/>
              <a:ext cx="1234440" cy="1234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5E51FFB-56C7-D342-98F6-149F0D194B4A}"/>
                </a:ext>
              </a:extLst>
            </p:cNvPr>
            <p:cNvSpPr txBox="1"/>
            <p:nvPr/>
          </p:nvSpPr>
          <p:spPr>
            <a:xfrm>
              <a:off x="1403123" y="4596307"/>
              <a:ext cx="1084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Leukemia</a:t>
              </a:r>
            </a:p>
          </p:txBody>
        </p: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8222DEC0-D9D2-8C44-9228-A86A13FD6AE2}"/>
              </a:ext>
            </a:extLst>
          </p:cNvPr>
          <p:cNvGrpSpPr/>
          <p:nvPr/>
        </p:nvGrpSpPr>
        <p:grpSpPr>
          <a:xfrm>
            <a:off x="3794595" y="4175675"/>
            <a:ext cx="1236428" cy="1236428"/>
            <a:chOff x="3794595" y="4202987"/>
            <a:chExt cx="1236428" cy="123642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A05EB97-C36A-3944-A448-28427EB91CA2}"/>
                </a:ext>
              </a:extLst>
            </p:cNvPr>
            <p:cNvSpPr/>
            <p:nvPr/>
          </p:nvSpPr>
          <p:spPr>
            <a:xfrm>
              <a:off x="3794595" y="4202987"/>
              <a:ext cx="1236428" cy="1236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ECC2E6D-C36A-E948-97B6-6DBDA70479F5}"/>
                </a:ext>
              </a:extLst>
            </p:cNvPr>
            <p:cNvSpPr txBox="1"/>
            <p:nvPr/>
          </p:nvSpPr>
          <p:spPr>
            <a:xfrm>
              <a:off x="3870646" y="4651924"/>
              <a:ext cx="1160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Apoptosis</a:t>
              </a:r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6F31FF83-70DF-954C-A350-ECD32973194F}"/>
              </a:ext>
            </a:extLst>
          </p:cNvPr>
          <p:cNvSpPr/>
          <p:nvPr/>
        </p:nvSpPr>
        <p:spPr>
          <a:xfrm>
            <a:off x="1614762" y="2758212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C3D820F-DE24-024A-82B7-A3DB23CC6CFA}"/>
              </a:ext>
            </a:extLst>
          </p:cNvPr>
          <p:cNvCxnSpPr>
            <a:cxnSpLocks/>
            <a:stCxn id="8" idx="4"/>
            <a:endCxn id="21" idx="0"/>
          </p:cNvCxnSpPr>
          <p:nvPr/>
        </p:nvCxnSpPr>
        <p:spPr>
          <a:xfrm flipH="1">
            <a:off x="839119" y="1736497"/>
            <a:ext cx="296591" cy="8334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7E7DCA-AA51-A249-BC9F-5CD02B821242}"/>
              </a:ext>
            </a:extLst>
          </p:cNvPr>
          <p:cNvCxnSpPr>
            <a:cxnSpLocks/>
            <a:stCxn id="9" idx="4"/>
            <a:endCxn id="21" idx="1"/>
          </p:cNvCxnSpPr>
          <p:nvPr/>
        </p:nvCxnSpPr>
        <p:spPr>
          <a:xfrm>
            <a:off x="359571" y="1901216"/>
            <a:ext cx="366397" cy="715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0D1C85-C26A-3446-8151-5EFC8193EE0E}"/>
              </a:ext>
            </a:extLst>
          </p:cNvPr>
          <p:cNvCxnSpPr>
            <a:cxnSpLocks/>
            <a:stCxn id="21" idx="4"/>
            <a:endCxn id="366" idx="0"/>
          </p:cNvCxnSpPr>
          <p:nvPr/>
        </p:nvCxnSpPr>
        <p:spPr>
          <a:xfrm>
            <a:off x="839119" y="2889985"/>
            <a:ext cx="143146" cy="5421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1CC20C-6229-7F45-8BED-5C382479CB62}"/>
              </a:ext>
            </a:extLst>
          </p:cNvPr>
          <p:cNvCxnSpPr>
            <a:cxnSpLocks/>
            <a:stCxn id="78" idx="4"/>
            <a:endCxn id="74" idx="0"/>
          </p:cNvCxnSpPr>
          <p:nvPr/>
        </p:nvCxnSpPr>
        <p:spPr>
          <a:xfrm>
            <a:off x="1774782" y="3078252"/>
            <a:ext cx="170504" cy="109841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0088EA6D-1BC4-7F44-8531-05CAC02CF43D}"/>
              </a:ext>
            </a:extLst>
          </p:cNvPr>
          <p:cNvSpPr/>
          <p:nvPr/>
        </p:nvSpPr>
        <p:spPr>
          <a:xfrm>
            <a:off x="1809294" y="1416457"/>
            <a:ext cx="320040" cy="322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83BFE73-7C20-7C4C-B851-D2BA75432C13}"/>
              </a:ext>
            </a:extLst>
          </p:cNvPr>
          <p:cNvSpPr/>
          <p:nvPr/>
        </p:nvSpPr>
        <p:spPr>
          <a:xfrm>
            <a:off x="2279495" y="2141056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58E0D8F-F05E-5440-8E1F-7D593DBD7372}"/>
              </a:ext>
            </a:extLst>
          </p:cNvPr>
          <p:cNvCxnSpPr>
            <a:cxnSpLocks/>
            <a:stCxn id="103" idx="4"/>
            <a:endCxn id="104" idx="1"/>
          </p:cNvCxnSpPr>
          <p:nvPr/>
        </p:nvCxnSpPr>
        <p:spPr>
          <a:xfrm>
            <a:off x="1969314" y="1739265"/>
            <a:ext cx="357050" cy="44866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4837C17-E397-D946-9ECE-CFEE6D28FA77}"/>
              </a:ext>
            </a:extLst>
          </p:cNvPr>
          <p:cNvCxnSpPr>
            <a:cxnSpLocks/>
            <a:stCxn id="104" idx="4"/>
            <a:endCxn id="367" idx="0"/>
          </p:cNvCxnSpPr>
          <p:nvPr/>
        </p:nvCxnSpPr>
        <p:spPr>
          <a:xfrm>
            <a:off x="2439515" y="2461096"/>
            <a:ext cx="63491" cy="72615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CEB1DA21-553C-A74C-B393-D67B3D20BFDF}"/>
              </a:ext>
            </a:extLst>
          </p:cNvPr>
          <p:cNvSpPr/>
          <p:nvPr/>
        </p:nvSpPr>
        <p:spPr>
          <a:xfrm>
            <a:off x="3740075" y="1270894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C0E4EDD-090F-8A4A-8DC1-2BA7C4376E31}"/>
              </a:ext>
            </a:extLst>
          </p:cNvPr>
          <p:cNvSpPr/>
          <p:nvPr/>
        </p:nvSpPr>
        <p:spPr>
          <a:xfrm>
            <a:off x="2963936" y="1432845"/>
            <a:ext cx="320040" cy="322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7B929AE-83B5-8E4B-A732-16F293E4AD29}"/>
              </a:ext>
            </a:extLst>
          </p:cNvPr>
          <p:cNvSpPr/>
          <p:nvPr/>
        </p:nvSpPr>
        <p:spPr>
          <a:xfrm>
            <a:off x="3443484" y="2424382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11E9A0D-4A08-3F49-9C17-33BD1F37957A}"/>
              </a:ext>
            </a:extLst>
          </p:cNvPr>
          <p:cNvSpPr/>
          <p:nvPr/>
        </p:nvSpPr>
        <p:spPr>
          <a:xfrm>
            <a:off x="4224411" y="2574179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544109B-760A-2940-A7D7-DE094837BF5A}"/>
              </a:ext>
            </a:extLst>
          </p:cNvPr>
          <p:cNvCxnSpPr>
            <a:cxnSpLocks/>
            <a:stCxn id="140" idx="4"/>
            <a:endCxn id="142" idx="0"/>
          </p:cNvCxnSpPr>
          <p:nvPr/>
        </p:nvCxnSpPr>
        <p:spPr>
          <a:xfrm flipH="1">
            <a:off x="3603504" y="1590934"/>
            <a:ext cx="296591" cy="8334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1347686-1F9E-E04A-82C6-311747C7C8FA}"/>
              </a:ext>
            </a:extLst>
          </p:cNvPr>
          <p:cNvCxnSpPr>
            <a:cxnSpLocks/>
            <a:stCxn id="141" idx="4"/>
            <a:endCxn id="142" idx="1"/>
          </p:cNvCxnSpPr>
          <p:nvPr/>
        </p:nvCxnSpPr>
        <p:spPr>
          <a:xfrm>
            <a:off x="3123956" y="1755653"/>
            <a:ext cx="366397" cy="715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79E1AD2-CDCC-0849-8860-09E7076CB6AB}"/>
              </a:ext>
            </a:extLst>
          </p:cNvPr>
          <p:cNvCxnSpPr>
            <a:cxnSpLocks/>
            <a:stCxn id="142" idx="4"/>
            <a:endCxn id="368" idx="0"/>
          </p:cNvCxnSpPr>
          <p:nvPr/>
        </p:nvCxnSpPr>
        <p:spPr>
          <a:xfrm>
            <a:off x="3603504" y="2744422"/>
            <a:ext cx="139896" cy="59832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F6B92E5-AF0B-2D43-96F4-782C2E6D3426}"/>
              </a:ext>
            </a:extLst>
          </p:cNvPr>
          <p:cNvCxnSpPr>
            <a:cxnSpLocks/>
            <a:stCxn id="143" idx="4"/>
            <a:endCxn id="371" idx="0"/>
          </p:cNvCxnSpPr>
          <p:nvPr/>
        </p:nvCxnSpPr>
        <p:spPr>
          <a:xfrm>
            <a:off x="4384431" y="2894219"/>
            <a:ext cx="80085" cy="47153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54F0484C-9086-4244-B4BF-C3DD0189A98F}"/>
              </a:ext>
            </a:extLst>
          </p:cNvPr>
          <p:cNvSpPr/>
          <p:nvPr/>
        </p:nvSpPr>
        <p:spPr>
          <a:xfrm>
            <a:off x="4573679" y="1270894"/>
            <a:ext cx="320040" cy="322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33498757-EC08-944B-9949-CC8224EB9153}"/>
              </a:ext>
            </a:extLst>
          </p:cNvPr>
          <p:cNvSpPr/>
          <p:nvPr/>
        </p:nvSpPr>
        <p:spPr>
          <a:xfrm>
            <a:off x="4935805" y="2105476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7C8F661-A8FB-BA4B-9549-69AEE8E1F214}"/>
              </a:ext>
            </a:extLst>
          </p:cNvPr>
          <p:cNvCxnSpPr>
            <a:cxnSpLocks/>
            <a:stCxn id="148" idx="4"/>
            <a:endCxn id="149" idx="1"/>
          </p:cNvCxnSpPr>
          <p:nvPr/>
        </p:nvCxnSpPr>
        <p:spPr>
          <a:xfrm>
            <a:off x="4733699" y="1593702"/>
            <a:ext cx="248975" cy="5586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73A0A74-300B-1F43-B426-A88B01169D7F}"/>
              </a:ext>
            </a:extLst>
          </p:cNvPr>
          <p:cNvCxnSpPr>
            <a:cxnSpLocks/>
            <a:stCxn id="149" idx="4"/>
            <a:endCxn id="370" idx="0"/>
          </p:cNvCxnSpPr>
          <p:nvPr/>
        </p:nvCxnSpPr>
        <p:spPr>
          <a:xfrm>
            <a:off x="5095825" y="2425516"/>
            <a:ext cx="127758" cy="44169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6F3B34A-6BFD-454B-AAC9-90FF96F9F7EF}"/>
              </a:ext>
            </a:extLst>
          </p:cNvPr>
          <p:cNvCxnSpPr>
            <a:cxnSpLocks/>
            <a:stCxn id="163" idx="4"/>
            <a:endCxn id="149" idx="7"/>
          </p:cNvCxnSpPr>
          <p:nvPr/>
        </p:nvCxnSpPr>
        <p:spPr>
          <a:xfrm flipH="1">
            <a:off x="5208976" y="1313413"/>
            <a:ext cx="401649" cy="83893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BA0BA1FA-EB68-104D-93D8-0790C8F90847}"/>
              </a:ext>
            </a:extLst>
          </p:cNvPr>
          <p:cNvSpPr/>
          <p:nvPr/>
        </p:nvSpPr>
        <p:spPr>
          <a:xfrm>
            <a:off x="3323921" y="557379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0D640EF-6A97-8A4E-8EC0-D456CDF838BE}"/>
              </a:ext>
            </a:extLst>
          </p:cNvPr>
          <p:cNvCxnSpPr>
            <a:cxnSpLocks/>
            <a:stCxn id="166" idx="4"/>
            <a:endCxn id="140" idx="1"/>
          </p:cNvCxnSpPr>
          <p:nvPr/>
        </p:nvCxnSpPr>
        <p:spPr>
          <a:xfrm>
            <a:off x="3483941" y="877419"/>
            <a:ext cx="303003" cy="4403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549DCEC9-333E-0D4E-B719-A27DBD5E7EAC}"/>
              </a:ext>
            </a:extLst>
          </p:cNvPr>
          <p:cNvSpPr/>
          <p:nvPr/>
        </p:nvSpPr>
        <p:spPr>
          <a:xfrm>
            <a:off x="4197448" y="456539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7D28EAC-7D93-3A42-9E85-6989D8B6BDED}"/>
              </a:ext>
            </a:extLst>
          </p:cNvPr>
          <p:cNvCxnSpPr>
            <a:cxnSpLocks/>
            <a:stCxn id="173" idx="4"/>
            <a:endCxn id="140" idx="7"/>
          </p:cNvCxnSpPr>
          <p:nvPr/>
        </p:nvCxnSpPr>
        <p:spPr>
          <a:xfrm flipH="1">
            <a:off x="4013246" y="776579"/>
            <a:ext cx="344222" cy="54118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B9CFFB77-0F26-E54E-B1F1-8CD9A003F29E}"/>
              </a:ext>
            </a:extLst>
          </p:cNvPr>
          <p:cNvSpPr/>
          <p:nvPr/>
        </p:nvSpPr>
        <p:spPr>
          <a:xfrm>
            <a:off x="1489254" y="741615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AFE091B-0519-4643-880C-B8389B6ECB48}"/>
              </a:ext>
            </a:extLst>
          </p:cNvPr>
          <p:cNvCxnSpPr>
            <a:cxnSpLocks/>
            <a:stCxn id="177" idx="4"/>
            <a:endCxn id="103" idx="1"/>
          </p:cNvCxnSpPr>
          <p:nvPr/>
        </p:nvCxnSpPr>
        <p:spPr>
          <a:xfrm>
            <a:off x="1649274" y="1061655"/>
            <a:ext cx="206889" cy="40207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9888625B-948E-3747-B59B-6AF75599F9DF}"/>
              </a:ext>
            </a:extLst>
          </p:cNvPr>
          <p:cNvSpPr/>
          <p:nvPr/>
        </p:nvSpPr>
        <p:spPr>
          <a:xfrm>
            <a:off x="7237009" y="1385632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3A54148C-9923-F840-A691-3E3879B6F783}"/>
              </a:ext>
            </a:extLst>
          </p:cNvPr>
          <p:cNvSpPr/>
          <p:nvPr/>
        </p:nvSpPr>
        <p:spPr>
          <a:xfrm>
            <a:off x="6460870" y="1547583"/>
            <a:ext cx="320040" cy="322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15E79201-6C97-FA48-A104-51F9E119814B}"/>
              </a:ext>
            </a:extLst>
          </p:cNvPr>
          <p:cNvSpPr/>
          <p:nvPr/>
        </p:nvSpPr>
        <p:spPr>
          <a:xfrm>
            <a:off x="7721345" y="2688917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7CE3963-48DC-014F-A182-DDD7EB43748D}"/>
              </a:ext>
            </a:extLst>
          </p:cNvPr>
          <p:cNvCxnSpPr>
            <a:cxnSpLocks/>
            <a:stCxn id="183" idx="4"/>
            <a:endCxn id="242" idx="0"/>
          </p:cNvCxnSpPr>
          <p:nvPr/>
        </p:nvCxnSpPr>
        <p:spPr>
          <a:xfrm>
            <a:off x="7397029" y="1705672"/>
            <a:ext cx="2223" cy="132155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C9FD46B-7B84-E541-AB9B-9D98E1C0D4BA}"/>
              </a:ext>
            </a:extLst>
          </p:cNvPr>
          <p:cNvCxnSpPr>
            <a:cxnSpLocks/>
            <a:stCxn id="184" idx="4"/>
            <a:endCxn id="241" idx="0"/>
          </p:cNvCxnSpPr>
          <p:nvPr/>
        </p:nvCxnSpPr>
        <p:spPr>
          <a:xfrm flipH="1">
            <a:off x="6520331" y="1870391"/>
            <a:ext cx="100559" cy="6694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BF8FFA1-AC1A-D24D-80CA-A54FCE393E72}"/>
              </a:ext>
            </a:extLst>
          </p:cNvPr>
          <p:cNvCxnSpPr>
            <a:cxnSpLocks/>
            <a:stCxn id="190" idx="4"/>
          </p:cNvCxnSpPr>
          <p:nvPr/>
        </p:nvCxnSpPr>
        <p:spPr>
          <a:xfrm>
            <a:off x="7881365" y="3008957"/>
            <a:ext cx="0" cy="5691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65AFADB2-9214-A844-8321-98558B5B958D}"/>
              </a:ext>
            </a:extLst>
          </p:cNvPr>
          <p:cNvSpPr/>
          <p:nvPr/>
        </p:nvSpPr>
        <p:spPr>
          <a:xfrm>
            <a:off x="9225255" y="1402020"/>
            <a:ext cx="320040" cy="322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FB2228E-A57E-2A4D-A121-831516C6E3C7}"/>
              </a:ext>
            </a:extLst>
          </p:cNvPr>
          <p:cNvSpPr/>
          <p:nvPr/>
        </p:nvSpPr>
        <p:spPr>
          <a:xfrm>
            <a:off x="10552864" y="2185376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E13FE54C-2D47-2E46-8824-8C749022786E}"/>
              </a:ext>
            </a:extLst>
          </p:cNvPr>
          <p:cNvCxnSpPr>
            <a:cxnSpLocks/>
            <a:stCxn id="200" idx="4"/>
            <a:endCxn id="246" idx="0"/>
          </p:cNvCxnSpPr>
          <p:nvPr/>
        </p:nvCxnSpPr>
        <p:spPr>
          <a:xfrm>
            <a:off x="9385275" y="1724828"/>
            <a:ext cx="127531" cy="8855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EC5E1A4-8A23-CA43-B370-BF65C7770808}"/>
              </a:ext>
            </a:extLst>
          </p:cNvPr>
          <p:cNvCxnSpPr>
            <a:cxnSpLocks/>
            <a:stCxn id="202" idx="4"/>
            <a:endCxn id="248" idx="0"/>
          </p:cNvCxnSpPr>
          <p:nvPr/>
        </p:nvCxnSpPr>
        <p:spPr>
          <a:xfrm>
            <a:off x="10712884" y="2505416"/>
            <a:ext cx="105320" cy="76084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62A6A42E-5B3B-C041-A02D-3B12A014000E}"/>
              </a:ext>
            </a:extLst>
          </p:cNvPr>
          <p:cNvSpPr/>
          <p:nvPr/>
        </p:nvSpPr>
        <p:spPr>
          <a:xfrm>
            <a:off x="10834998" y="1240069"/>
            <a:ext cx="320040" cy="322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6B7C90F-E1B9-E94E-88D4-6C6257B8ACC5}"/>
              </a:ext>
            </a:extLst>
          </p:cNvPr>
          <p:cNvCxnSpPr>
            <a:cxnSpLocks/>
            <a:stCxn id="207" idx="4"/>
            <a:endCxn id="250" idx="0"/>
          </p:cNvCxnSpPr>
          <p:nvPr/>
        </p:nvCxnSpPr>
        <p:spPr>
          <a:xfrm>
            <a:off x="10995018" y="1562877"/>
            <a:ext cx="318135" cy="11369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72A05997-C77E-3B4A-AF15-7E074E7863B3}"/>
              </a:ext>
            </a:extLst>
          </p:cNvPr>
          <p:cNvCxnSpPr>
            <a:cxnSpLocks/>
            <a:endCxn id="251" idx="0"/>
          </p:cNvCxnSpPr>
          <p:nvPr/>
        </p:nvCxnSpPr>
        <p:spPr>
          <a:xfrm>
            <a:off x="11823904" y="1308104"/>
            <a:ext cx="1986" cy="8111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61E1BAD9-3C0E-1F4C-9D80-668EDD0B51C9}"/>
              </a:ext>
            </a:extLst>
          </p:cNvPr>
          <p:cNvSpPr/>
          <p:nvPr/>
        </p:nvSpPr>
        <p:spPr>
          <a:xfrm>
            <a:off x="9585240" y="526554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BEDF41AB-302D-B74F-B719-DF968EF1AFCE}"/>
              </a:ext>
            </a:extLst>
          </p:cNvPr>
          <p:cNvCxnSpPr>
            <a:cxnSpLocks/>
            <a:stCxn id="213" idx="4"/>
            <a:endCxn id="247" idx="0"/>
          </p:cNvCxnSpPr>
          <p:nvPr/>
        </p:nvCxnSpPr>
        <p:spPr>
          <a:xfrm>
            <a:off x="9745260" y="846594"/>
            <a:ext cx="191354" cy="116080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2086F9CD-0FF2-EF4E-B607-380947F8726F}"/>
              </a:ext>
            </a:extLst>
          </p:cNvPr>
          <p:cNvSpPr/>
          <p:nvPr/>
        </p:nvSpPr>
        <p:spPr>
          <a:xfrm>
            <a:off x="10319074" y="444692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34EA00D3-21AB-0542-936B-AC46ED212A47}"/>
              </a:ext>
            </a:extLst>
          </p:cNvPr>
          <p:cNvCxnSpPr>
            <a:cxnSpLocks/>
            <a:stCxn id="215" idx="4"/>
            <a:endCxn id="249" idx="0"/>
          </p:cNvCxnSpPr>
          <p:nvPr/>
        </p:nvCxnSpPr>
        <p:spPr>
          <a:xfrm flipH="1">
            <a:off x="10342905" y="764732"/>
            <a:ext cx="136189" cy="203575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18CC7F52-3BE9-5B41-85F3-C63E2A853DB3}"/>
              </a:ext>
            </a:extLst>
          </p:cNvPr>
          <p:cNvSpPr/>
          <p:nvPr/>
        </p:nvSpPr>
        <p:spPr>
          <a:xfrm>
            <a:off x="7949524" y="685893"/>
            <a:ext cx="320040" cy="320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55A0F61B-6B76-DD43-8218-23AAD0C27542}"/>
              </a:ext>
            </a:extLst>
          </p:cNvPr>
          <p:cNvCxnSpPr>
            <a:cxnSpLocks/>
            <a:stCxn id="217" idx="4"/>
            <a:endCxn id="243" idx="0"/>
          </p:cNvCxnSpPr>
          <p:nvPr/>
        </p:nvCxnSpPr>
        <p:spPr>
          <a:xfrm>
            <a:off x="8109544" y="1005933"/>
            <a:ext cx="233551" cy="5630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1A573350-B45F-C340-98A0-DD81615B1427}"/>
              </a:ext>
            </a:extLst>
          </p:cNvPr>
          <p:cNvSpPr/>
          <p:nvPr/>
        </p:nvSpPr>
        <p:spPr>
          <a:xfrm>
            <a:off x="6360311" y="2539834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75E0F255-C8E1-3F4F-BE65-3F2B4F75D404}"/>
              </a:ext>
            </a:extLst>
          </p:cNvPr>
          <p:cNvSpPr/>
          <p:nvPr/>
        </p:nvSpPr>
        <p:spPr>
          <a:xfrm>
            <a:off x="7239232" y="3027229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D33456E-D728-2E4E-A346-8CD45AA4B72F}"/>
              </a:ext>
            </a:extLst>
          </p:cNvPr>
          <p:cNvSpPr/>
          <p:nvPr/>
        </p:nvSpPr>
        <p:spPr>
          <a:xfrm>
            <a:off x="8183075" y="1568984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D11249E-691C-2B48-BA47-D73E1858386B}"/>
              </a:ext>
            </a:extLst>
          </p:cNvPr>
          <p:cNvSpPr/>
          <p:nvPr/>
        </p:nvSpPr>
        <p:spPr>
          <a:xfrm>
            <a:off x="7723331" y="3578086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A7515D9D-D3C2-F44B-8E57-27C32EB3FDE0}"/>
              </a:ext>
            </a:extLst>
          </p:cNvPr>
          <p:cNvSpPr/>
          <p:nvPr/>
        </p:nvSpPr>
        <p:spPr>
          <a:xfrm>
            <a:off x="8424048" y="2553176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F15DA8E-99A2-7646-B6AD-81950420BDA2}"/>
              </a:ext>
            </a:extLst>
          </p:cNvPr>
          <p:cNvSpPr/>
          <p:nvPr/>
        </p:nvSpPr>
        <p:spPr>
          <a:xfrm>
            <a:off x="9352786" y="2610378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516A88DC-07C1-3548-8396-05FA1ABF9CE4}"/>
              </a:ext>
            </a:extLst>
          </p:cNvPr>
          <p:cNvSpPr/>
          <p:nvPr/>
        </p:nvSpPr>
        <p:spPr>
          <a:xfrm>
            <a:off x="9776594" y="2007396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E6F8BA6-397C-8447-8F18-D86FA519D812}"/>
              </a:ext>
            </a:extLst>
          </p:cNvPr>
          <p:cNvSpPr/>
          <p:nvPr/>
        </p:nvSpPr>
        <p:spPr>
          <a:xfrm>
            <a:off x="10658184" y="3266263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3E916270-1B1A-3B48-84ED-C93340C90D7B}"/>
              </a:ext>
            </a:extLst>
          </p:cNvPr>
          <p:cNvSpPr/>
          <p:nvPr/>
        </p:nvSpPr>
        <p:spPr>
          <a:xfrm>
            <a:off x="10182885" y="2800485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9437C363-9FF6-C84E-916E-56C52D0708F4}"/>
              </a:ext>
            </a:extLst>
          </p:cNvPr>
          <p:cNvSpPr/>
          <p:nvPr/>
        </p:nvSpPr>
        <p:spPr>
          <a:xfrm>
            <a:off x="11153133" y="2699854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D51B67C-F20B-F949-B60A-7CDE7B0BC8D5}"/>
              </a:ext>
            </a:extLst>
          </p:cNvPr>
          <p:cNvSpPr/>
          <p:nvPr/>
        </p:nvSpPr>
        <p:spPr>
          <a:xfrm>
            <a:off x="11665870" y="2119293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91712832-0F94-CB42-B243-01CEFAC99C18}"/>
              </a:ext>
            </a:extLst>
          </p:cNvPr>
          <p:cNvSpPr/>
          <p:nvPr/>
        </p:nvSpPr>
        <p:spPr>
          <a:xfrm>
            <a:off x="11647052" y="3272079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E34CFA2D-D49E-7846-8B8A-52B4122535B8}"/>
              </a:ext>
            </a:extLst>
          </p:cNvPr>
          <p:cNvSpPr/>
          <p:nvPr/>
        </p:nvSpPr>
        <p:spPr>
          <a:xfrm>
            <a:off x="9511922" y="3460383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923E8C94-056B-7C47-9295-61FE3BD0667E}"/>
              </a:ext>
            </a:extLst>
          </p:cNvPr>
          <p:cNvSpPr/>
          <p:nvPr/>
        </p:nvSpPr>
        <p:spPr>
          <a:xfrm>
            <a:off x="6475702" y="3377348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4014CF1-743D-7D49-BB8D-4FF0958F2EC1}"/>
              </a:ext>
            </a:extLst>
          </p:cNvPr>
          <p:cNvCxnSpPr>
            <a:cxnSpLocks/>
            <a:stCxn id="241" idx="4"/>
            <a:endCxn id="255" idx="0"/>
          </p:cNvCxnSpPr>
          <p:nvPr/>
        </p:nvCxnSpPr>
        <p:spPr>
          <a:xfrm>
            <a:off x="6520331" y="2859874"/>
            <a:ext cx="115391" cy="5174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6DCD55B-5105-A145-88EF-38A5310132A4}"/>
              </a:ext>
            </a:extLst>
          </p:cNvPr>
          <p:cNvCxnSpPr>
            <a:cxnSpLocks/>
            <a:stCxn id="242" idx="4"/>
            <a:endCxn id="284" idx="0"/>
          </p:cNvCxnSpPr>
          <p:nvPr/>
        </p:nvCxnSpPr>
        <p:spPr>
          <a:xfrm>
            <a:off x="7399252" y="3347269"/>
            <a:ext cx="3326" cy="75319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51ED5330-9BD8-3144-B0B2-9EE84697F679}"/>
              </a:ext>
            </a:extLst>
          </p:cNvPr>
          <p:cNvCxnSpPr>
            <a:cxnSpLocks/>
            <a:stCxn id="243" idx="4"/>
            <a:endCxn id="245" idx="0"/>
          </p:cNvCxnSpPr>
          <p:nvPr/>
        </p:nvCxnSpPr>
        <p:spPr>
          <a:xfrm>
            <a:off x="8343095" y="1889024"/>
            <a:ext cx="240973" cy="6641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622FD9CF-59AE-3C46-95E7-A321D949273F}"/>
              </a:ext>
            </a:extLst>
          </p:cNvPr>
          <p:cNvCxnSpPr>
            <a:cxnSpLocks/>
            <a:stCxn id="245" idx="4"/>
            <a:endCxn id="298" idx="0"/>
          </p:cNvCxnSpPr>
          <p:nvPr/>
        </p:nvCxnSpPr>
        <p:spPr>
          <a:xfrm flipH="1">
            <a:off x="8561376" y="2873216"/>
            <a:ext cx="22692" cy="136627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AFB59FF-92A3-9349-BC60-82AA63A43FD5}"/>
              </a:ext>
            </a:extLst>
          </p:cNvPr>
          <p:cNvCxnSpPr>
            <a:cxnSpLocks/>
            <a:stCxn id="251" idx="4"/>
            <a:endCxn id="252" idx="0"/>
          </p:cNvCxnSpPr>
          <p:nvPr/>
        </p:nvCxnSpPr>
        <p:spPr>
          <a:xfrm flipH="1">
            <a:off x="11807072" y="2439333"/>
            <a:ext cx="18818" cy="8327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59BC67C-7ADB-8C4D-8491-6BB4B065FF2D}"/>
              </a:ext>
            </a:extLst>
          </p:cNvPr>
          <p:cNvCxnSpPr>
            <a:cxnSpLocks/>
            <a:stCxn id="246" idx="4"/>
            <a:endCxn id="254" idx="0"/>
          </p:cNvCxnSpPr>
          <p:nvPr/>
        </p:nvCxnSpPr>
        <p:spPr>
          <a:xfrm>
            <a:off x="9512806" y="2930418"/>
            <a:ext cx="159136" cy="52996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F4076D9F-EF2C-E74E-9FD5-B001769554DD}"/>
              </a:ext>
            </a:extLst>
          </p:cNvPr>
          <p:cNvSpPr/>
          <p:nvPr/>
        </p:nvSpPr>
        <p:spPr>
          <a:xfrm>
            <a:off x="7242558" y="4100463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CA05EBC-4AEC-6449-8941-8696B7B59900}"/>
              </a:ext>
            </a:extLst>
          </p:cNvPr>
          <p:cNvCxnSpPr>
            <a:cxnSpLocks/>
            <a:stCxn id="255" idx="4"/>
            <a:endCxn id="295" idx="0"/>
          </p:cNvCxnSpPr>
          <p:nvPr/>
        </p:nvCxnSpPr>
        <p:spPr>
          <a:xfrm flipH="1">
            <a:off x="6546513" y="3697388"/>
            <a:ext cx="89209" cy="70963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5" name="Oval 294">
            <a:extLst>
              <a:ext uri="{FF2B5EF4-FFF2-40B4-BE49-F238E27FC236}">
                <a16:creationId xmlns:a16="http://schemas.microsoft.com/office/drawing/2014/main" id="{BCC50077-5DA8-6C45-9070-A536B724891D}"/>
              </a:ext>
            </a:extLst>
          </p:cNvPr>
          <p:cNvSpPr>
            <a:spLocks noChangeAspect="1"/>
          </p:cNvSpPr>
          <p:nvPr/>
        </p:nvSpPr>
        <p:spPr>
          <a:xfrm>
            <a:off x="6272193" y="4407018"/>
            <a:ext cx="548640" cy="5486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DABC3671-BC71-AC42-83D6-AEB36E3DE368}"/>
              </a:ext>
            </a:extLst>
          </p:cNvPr>
          <p:cNvSpPr>
            <a:spLocks noChangeAspect="1"/>
          </p:cNvSpPr>
          <p:nvPr/>
        </p:nvSpPr>
        <p:spPr>
          <a:xfrm>
            <a:off x="6848389" y="5088616"/>
            <a:ext cx="548640" cy="5486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24A76F4E-AFE9-7A4B-9851-51BE9A9ABF43}"/>
              </a:ext>
            </a:extLst>
          </p:cNvPr>
          <p:cNvSpPr>
            <a:spLocks noChangeAspect="1"/>
          </p:cNvSpPr>
          <p:nvPr/>
        </p:nvSpPr>
        <p:spPr>
          <a:xfrm>
            <a:off x="8287056" y="4239495"/>
            <a:ext cx="548640" cy="5486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F600478-EFCB-3843-9DDC-8DA5A917F5A1}"/>
              </a:ext>
            </a:extLst>
          </p:cNvPr>
          <p:cNvSpPr>
            <a:spLocks noChangeAspect="1"/>
          </p:cNvSpPr>
          <p:nvPr/>
        </p:nvSpPr>
        <p:spPr>
          <a:xfrm>
            <a:off x="7624822" y="4617600"/>
            <a:ext cx="548640" cy="5486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</a:t>
            </a: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6192B2A-94C1-594B-A2B6-13E6B7AA947D}"/>
              </a:ext>
            </a:extLst>
          </p:cNvPr>
          <p:cNvSpPr>
            <a:spLocks noChangeAspect="1"/>
          </p:cNvSpPr>
          <p:nvPr/>
        </p:nvSpPr>
        <p:spPr>
          <a:xfrm>
            <a:off x="9149930" y="4722192"/>
            <a:ext cx="548640" cy="548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529B1A7-CBAB-9D47-A1FB-256E507B97EE}"/>
              </a:ext>
            </a:extLst>
          </p:cNvPr>
          <p:cNvSpPr>
            <a:spLocks noChangeAspect="1"/>
          </p:cNvSpPr>
          <p:nvPr/>
        </p:nvSpPr>
        <p:spPr>
          <a:xfrm>
            <a:off x="10116994" y="5060076"/>
            <a:ext cx="548640" cy="548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8EB02DEF-252A-5F45-84D3-1668CEF080DE}"/>
              </a:ext>
            </a:extLst>
          </p:cNvPr>
          <p:cNvSpPr>
            <a:spLocks noChangeAspect="1"/>
          </p:cNvSpPr>
          <p:nvPr/>
        </p:nvSpPr>
        <p:spPr>
          <a:xfrm>
            <a:off x="9667810" y="4100463"/>
            <a:ext cx="548640" cy="548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C38DADCF-35A0-D549-95DE-F108F0133472}"/>
              </a:ext>
            </a:extLst>
          </p:cNvPr>
          <p:cNvSpPr>
            <a:spLocks noChangeAspect="1"/>
          </p:cNvSpPr>
          <p:nvPr/>
        </p:nvSpPr>
        <p:spPr>
          <a:xfrm>
            <a:off x="10764513" y="4511556"/>
            <a:ext cx="548640" cy="548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D643B9B6-306C-EC48-9859-93E901B03F8A}"/>
              </a:ext>
            </a:extLst>
          </p:cNvPr>
          <p:cNvSpPr>
            <a:spLocks noChangeAspect="1"/>
          </p:cNvSpPr>
          <p:nvPr/>
        </p:nvSpPr>
        <p:spPr>
          <a:xfrm>
            <a:off x="11082234" y="3689615"/>
            <a:ext cx="548640" cy="548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4E279469-8A2A-D744-95CE-72C68AE6BB58}"/>
              </a:ext>
            </a:extLst>
          </p:cNvPr>
          <p:cNvSpPr>
            <a:spLocks noChangeAspect="1"/>
          </p:cNvSpPr>
          <p:nvPr/>
        </p:nvSpPr>
        <p:spPr>
          <a:xfrm>
            <a:off x="11565854" y="4892044"/>
            <a:ext cx="548640" cy="548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6F09EE3-6941-2447-952A-8A69312769A0}"/>
              </a:ext>
            </a:extLst>
          </p:cNvPr>
          <p:cNvGrpSpPr/>
          <p:nvPr/>
        </p:nvGrpSpPr>
        <p:grpSpPr>
          <a:xfrm>
            <a:off x="5395108" y="968727"/>
            <a:ext cx="431034" cy="369332"/>
            <a:chOff x="5395108" y="1334788"/>
            <a:chExt cx="431034" cy="369332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7921F54-4B43-2E44-B1C5-73468B114F5C}"/>
                </a:ext>
              </a:extLst>
            </p:cNvPr>
            <p:cNvSpPr/>
            <p:nvPr/>
          </p:nvSpPr>
          <p:spPr>
            <a:xfrm>
              <a:off x="5450605" y="1359434"/>
              <a:ext cx="320040" cy="3200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DE820695-65DA-D04C-8A7F-5790C3DAABD1}"/>
                </a:ext>
              </a:extLst>
            </p:cNvPr>
            <p:cNvSpPr txBox="1"/>
            <p:nvPr/>
          </p:nvSpPr>
          <p:spPr>
            <a:xfrm>
              <a:off x="5395108" y="1334788"/>
              <a:ext cx="43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57222799-5816-A441-8C42-479EDA7793F8}"/>
              </a:ext>
            </a:extLst>
          </p:cNvPr>
          <p:cNvGrpSpPr/>
          <p:nvPr/>
        </p:nvGrpSpPr>
        <p:grpSpPr>
          <a:xfrm>
            <a:off x="11600964" y="1030076"/>
            <a:ext cx="431034" cy="369332"/>
            <a:chOff x="5395108" y="1334788"/>
            <a:chExt cx="431034" cy="369332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B6873545-21A3-C444-BDC4-5736EA76588A}"/>
                </a:ext>
              </a:extLst>
            </p:cNvPr>
            <p:cNvSpPr/>
            <p:nvPr/>
          </p:nvSpPr>
          <p:spPr>
            <a:xfrm>
              <a:off x="5450605" y="1359434"/>
              <a:ext cx="320040" cy="3200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16D48D4-D15D-8A40-8A65-A3380259D01A}"/>
                </a:ext>
              </a:extLst>
            </p:cNvPr>
            <p:cNvSpPr txBox="1"/>
            <p:nvPr/>
          </p:nvSpPr>
          <p:spPr>
            <a:xfrm>
              <a:off x="5395108" y="1334788"/>
              <a:ext cx="43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4764A10E-A333-704C-95AC-B8F42E6B7162}"/>
              </a:ext>
            </a:extLst>
          </p:cNvPr>
          <p:cNvCxnSpPr>
            <a:cxnSpLocks/>
            <a:stCxn id="284" idx="4"/>
            <a:endCxn id="297" idx="0"/>
          </p:cNvCxnSpPr>
          <p:nvPr/>
        </p:nvCxnSpPr>
        <p:spPr>
          <a:xfrm flipH="1">
            <a:off x="7122709" y="4420503"/>
            <a:ext cx="279869" cy="6681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85657AD7-7C2C-7846-98A3-AD025C16894F}"/>
              </a:ext>
            </a:extLst>
          </p:cNvPr>
          <p:cNvCxnSpPr>
            <a:cxnSpLocks/>
            <a:stCxn id="244" idx="4"/>
            <a:endCxn id="299" idx="0"/>
          </p:cNvCxnSpPr>
          <p:nvPr/>
        </p:nvCxnSpPr>
        <p:spPr>
          <a:xfrm>
            <a:off x="7883351" y="3898126"/>
            <a:ext cx="15791" cy="7194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F30FECBC-C276-014C-A1E4-A524ECE3C3B1}"/>
              </a:ext>
            </a:extLst>
          </p:cNvPr>
          <p:cNvCxnSpPr>
            <a:cxnSpLocks/>
            <a:stCxn id="254" idx="4"/>
            <a:endCxn id="300" idx="0"/>
          </p:cNvCxnSpPr>
          <p:nvPr/>
        </p:nvCxnSpPr>
        <p:spPr>
          <a:xfrm flipH="1">
            <a:off x="9424250" y="3780423"/>
            <a:ext cx="247692" cy="9417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79DDF189-672E-E54F-B5AB-CD2F77911240}"/>
              </a:ext>
            </a:extLst>
          </p:cNvPr>
          <p:cNvCxnSpPr>
            <a:cxnSpLocks/>
            <a:stCxn id="247" idx="4"/>
            <a:endCxn id="302" idx="0"/>
          </p:cNvCxnSpPr>
          <p:nvPr/>
        </p:nvCxnSpPr>
        <p:spPr>
          <a:xfrm>
            <a:off x="9936614" y="2327436"/>
            <a:ext cx="5516" cy="177302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843D7E54-6A53-0A4B-9404-87D534D21045}"/>
              </a:ext>
            </a:extLst>
          </p:cNvPr>
          <p:cNvCxnSpPr>
            <a:cxnSpLocks/>
            <a:stCxn id="249" idx="4"/>
            <a:endCxn id="301" idx="0"/>
          </p:cNvCxnSpPr>
          <p:nvPr/>
        </p:nvCxnSpPr>
        <p:spPr>
          <a:xfrm>
            <a:off x="10342905" y="3120525"/>
            <a:ext cx="48409" cy="19395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147565E5-362D-FD4D-B0A9-5CEABB277189}"/>
              </a:ext>
            </a:extLst>
          </p:cNvPr>
          <p:cNvCxnSpPr>
            <a:cxnSpLocks/>
            <a:stCxn id="248" idx="4"/>
            <a:endCxn id="303" idx="0"/>
          </p:cNvCxnSpPr>
          <p:nvPr/>
        </p:nvCxnSpPr>
        <p:spPr>
          <a:xfrm>
            <a:off x="10818204" y="3586303"/>
            <a:ext cx="220629" cy="92525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8CAB0482-5D51-834C-9359-D7DA9A597675}"/>
              </a:ext>
            </a:extLst>
          </p:cNvPr>
          <p:cNvCxnSpPr>
            <a:cxnSpLocks/>
            <a:stCxn id="250" idx="4"/>
            <a:endCxn id="304" idx="0"/>
          </p:cNvCxnSpPr>
          <p:nvPr/>
        </p:nvCxnSpPr>
        <p:spPr>
          <a:xfrm>
            <a:off x="11313153" y="3019894"/>
            <a:ext cx="43401" cy="66972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52EB4A22-74D1-8441-AAA5-3FBB491D699B}"/>
              </a:ext>
            </a:extLst>
          </p:cNvPr>
          <p:cNvCxnSpPr>
            <a:cxnSpLocks/>
            <a:stCxn id="252" idx="4"/>
            <a:endCxn id="305" idx="0"/>
          </p:cNvCxnSpPr>
          <p:nvPr/>
        </p:nvCxnSpPr>
        <p:spPr>
          <a:xfrm>
            <a:off x="11807072" y="3592119"/>
            <a:ext cx="33102" cy="129992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A817F800-5572-344B-BE4A-93B07535C715}"/>
              </a:ext>
            </a:extLst>
          </p:cNvPr>
          <p:cNvSpPr/>
          <p:nvPr/>
        </p:nvSpPr>
        <p:spPr>
          <a:xfrm>
            <a:off x="82983" y="5734846"/>
            <a:ext cx="320040" cy="3228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BABE80E9-F600-D04E-B763-FA779CC7B4E9}"/>
              </a:ext>
            </a:extLst>
          </p:cNvPr>
          <p:cNvSpPr>
            <a:spLocks noChangeAspect="1"/>
          </p:cNvSpPr>
          <p:nvPr/>
        </p:nvSpPr>
        <p:spPr>
          <a:xfrm>
            <a:off x="82983" y="6450444"/>
            <a:ext cx="320040" cy="3200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B607C634-7D9E-4440-9D8F-B7E851AF966D}"/>
              </a:ext>
            </a:extLst>
          </p:cNvPr>
          <p:cNvSpPr/>
          <p:nvPr/>
        </p:nvSpPr>
        <p:spPr>
          <a:xfrm>
            <a:off x="82983" y="6094029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20EC571-2A95-E14D-B976-8AC02999FEE2}"/>
              </a:ext>
            </a:extLst>
          </p:cNvPr>
          <p:cNvSpPr txBox="1"/>
          <p:nvPr/>
        </p:nvSpPr>
        <p:spPr>
          <a:xfrm>
            <a:off x="397264" y="5751932"/>
            <a:ext cx="969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State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C51EC0B7-4FEF-BF41-9FFB-7C9659C6F391}"/>
              </a:ext>
            </a:extLst>
          </p:cNvPr>
          <p:cNvSpPr txBox="1"/>
          <p:nvPr/>
        </p:nvSpPr>
        <p:spPr>
          <a:xfrm>
            <a:off x="397264" y="6023216"/>
            <a:ext cx="1222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Intermediate State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433B6547-D348-9E4E-A86D-8A95BD6AABDE}"/>
              </a:ext>
            </a:extLst>
          </p:cNvPr>
          <p:cNvSpPr txBox="1"/>
          <p:nvPr/>
        </p:nvSpPr>
        <p:spPr>
          <a:xfrm>
            <a:off x="397264" y="6476213"/>
            <a:ext cx="969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Attractor</a:t>
            </a: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341AABCD-AAC9-CC40-9E87-8629DD00E20C}"/>
              </a:ext>
            </a:extLst>
          </p:cNvPr>
          <p:cNvSpPr/>
          <p:nvPr/>
        </p:nvSpPr>
        <p:spPr>
          <a:xfrm>
            <a:off x="822245" y="3432099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C6B907E7-4813-8C49-AF4D-4170955DA1F8}"/>
              </a:ext>
            </a:extLst>
          </p:cNvPr>
          <p:cNvSpPr/>
          <p:nvPr/>
        </p:nvSpPr>
        <p:spPr>
          <a:xfrm>
            <a:off x="2342986" y="3187249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2BCCED55-1803-2B4B-A412-287D399D0FD7}"/>
              </a:ext>
            </a:extLst>
          </p:cNvPr>
          <p:cNvSpPr/>
          <p:nvPr/>
        </p:nvSpPr>
        <p:spPr>
          <a:xfrm>
            <a:off x="3583380" y="3342743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FCCE9CED-F17D-684A-9B78-1BB159BE8B07}"/>
              </a:ext>
            </a:extLst>
          </p:cNvPr>
          <p:cNvSpPr/>
          <p:nvPr/>
        </p:nvSpPr>
        <p:spPr>
          <a:xfrm>
            <a:off x="4897859" y="3561682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9E1F5947-B73A-9F4C-A7B2-278838EAFF7E}"/>
              </a:ext>
            </a:extLst>
          </p:cNvPr>
          <p:cNvSpPr/>
          <p:nvPr/>
        </p:nvSpPr>
        <p:spPr>
          <a:xfrm>
            <a:off x="5063563" y="2867209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E40B2D21-AF23-744C-8F9A-F6CDD1A9C4B6}"/>
              </a:ext>
            </a:extLst>
          </p:cNvPr>
          <p:cNvSpPr/>
          <p:nvPr/>
        </p:nvSpPr>
        <p:spPr>
          <a:xfrm>
            <a:off x="4304496" y="3365755"/>
            <a:ext cx="320040" cy="32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25CE7E4F-E328-3044-B6E8-57BB46A83DEF}"/>
              </a:ext>
            </a:extLst>
          </p:cNvPr>
          <p:cNvCxnSpPr>
            <a:cxnSpLocks/>
            <a:stCxn id="366" idx="4"/>
            <a:endCxn id="74" idx="1"/>
          </p:cNvCxnSpPr>
          <p:nvPr/>
        </p:nvCxnSpPr>
        <p:spPr>
          <a:xfrm>
            <a:off x="982265" y="3752139"/>
            <a:ext cx="526581" cy="6053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0FBB004D-DEB4-D544-9E3E-4700EC3984C9}"/>
              </a:ext>
            </a:extLst>
          </p:cNvPr>
          <p:cNvCxnSpPr>
            <a:cxnSpLocks/>
            <a:stCxn id="367" idx="4"/>
            <a:endCxn id="74" idx="7"/>
          </p:cNvCxnSpPr>
          <p:nvPr/>
        </p:nvCxnSpPr>
        <p:spPr>
          <a:xfrm flipH="1">
            <a:off x="2381726" y="3507289"/>
            <a:ext cx="121280" cy="85016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709E8CA3-07B2-424E-BA6C-27C8F929ADF4}"/>
              </a:ext>
            </a:extLst>
          </p:cNvPr>
          <p:cNvCxnSpPr>
            <a:cxnSpLocks/>
            <a:stCxn id="368" idx="4"/>
            <a:endCxn id="75" idx="1"/>
          </p:cNvCxnSpPr>
          <p:nvPr/>
        </p:nvCxnSpPr>
        <p:spPr>
          <a:xfrm>
            <a:off x="3743400" y="3662783"/>
            <a:ext cx="232266" cy="69396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A3B3E039-27FF-F945-ADE5-4D5FC1E4B4CF}"/>
              </a:ext>
            </a:extLst>
          </p:cNvPr>
          <p:cNvCxnSpPr>
            <a:cxnSpLocks/>
            <a:stCxn id="371" idx="4"/>
            <a:endCxn id="75" idx="0"/>
          </p:cNvCxnSpPr>
          <p:nvPr/>
        </p:nvCxnSpPr>
        <p:spPr>
          <a:xfrm flipH="1">
            <a:off x="4412809" y="3685795"/>
            <a:ext cx="51707" cy="48988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66D7B893-EDE3-0146-B957-41C6AFBA099E}"/>
              </a:ext>
            </a:extLst>
          </p:cNvPr>
          <p:cNvCxnSpPr>
            <a:cxnSpLocks/>
            <a:stCxn id="370" idx="4"/>
            <a:endCxn id="369" idx="0"/>
          </p:cNvCxnSpPr>
          <p:nvPr/>
        </p:nvCxnSpPr>
        <p:spPr>
          <a:xfrm flipH="1">
            <a:off x="5057879" y="3187249"/>
            <a:ext cx="165704" cy="37443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BCC74275-D083-8345-AB45-22748E2ECB12}"/>
              </a:ext>
            </a:extLst>
          </p:cNvPr>
          <p:cNvCxnSpPr>
            <a:cxnSpLocks/>
            <a:stCxn id="369" idx="4"/>
            <a:endCxn id="75" idx="7"/>
          </p:cNvCxnSpPr>
          <p:nvPr/>
        </p:nvCxnSpPr>
        <p:spPr>
          <a:xfrm flipH="1">
            <a:off x="4849952" y="3881722"/>
            <a:ext cx="207927" cy="475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17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54A50A-CDD1-ED4C-B6EE-81FE54404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93"/>
          <a:stretch/>
        </p:blipFill>
        <p:spPr>
          <a:xfrm>
            <a:off x="589401" y="0"/>
            <a:ext cx="540084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94D1F-8AC8-9E4B-B46F-8B1DEFD1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66" y="0"/>
            <a:ext cx="5526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8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4EDE-B08E-604C-AEB2-2197BC30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on 8 experimental SFA attractors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246FE-4DA6-B941-AF2F-C90BD0C2416B}"/>
              </a:ext>
            </a:extLst>
          </p:cNvPr>
          <p:cNvSpPr txBox="1"/>
          <p:nvPr/>
        </p:nvSpPr>
        <p:spPr>
          <a:xfrm>
            <a:off x="1049867" y="1873956"/>
            <a:ext cx="9911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Clustering on all the datasets separated the MCF10A and the MDA-MB-231 attractors EXCEPT for the discrete DAC.</a:t>
            </a:r>
          </a:p>
          <a:p>
            <a:endParaRPr lang="en-US" sz="2400" dirty="0"/>
          </a:p>
          <a:p>
            <a:r>
              <a:rPr lang="en-US" sz="2400" dirty="0"/>
              <a:t>When k = 2, some of thee MDA-MB-231 attractors clustered with the MCF10A attractors with </a:t>
            </a:r>
            <a:r>
              <a:rPr lang="en-US" sz="2400" dirty="0" err="1"/>
              <a:t>kmeans</a:t>
            </a:r>
            <a:r>
              <a:rPr lang="en-US" sz="2400" dirty="0"/>
              <a:t> on both the SFA attractors and the reduced dimensions. </a:t>
            </a:r>
          </a:p>
        </p:txBody>
      </p:sp>
    </p:spTree>
    <p:extLst>
      <p:ext uri="{BB962C8B-B14F-4D97-AF65-F5344CB8AC3E}">
        <p14:creationId xmlns:p14="http://schemas.microsoft.com/office/powerpoint/2010/main" val="1547945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0849-A418-374A-B87F-198F9986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Clustering Methods on </a:t>
            </a:r>
            <a:r>
              <a:rPr lang="en-US" dirty="0" err="1"/>
              <a:t>Boolnet</a:t>
            </a:r>
            <a:r>
              <a:rPr lang="en-US" dirty="0"/>
              <a:t> Attractors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9FD7E-21CA-AB4A-9A0C-D163BDB86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9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8886-2746-154C-BA26-F0F40C7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21"/>
            <a:ext cx="10515600" cy="1325563"/>
          </a:xfrm>
        </p:spPr>
        <p:txBody>
          <a:bodyPr/>
          <a:lstStyle/>
          <a:p>
            <a:r>
              <a:rPr lang="en-US" dirty="0"/>
              <a:t>PCA on </a:t>
            </a:r>
            <a:r>
              <a:rPr lang="en-US" dirty="0" err="1"/>
              <a:t>Boolnet</a:t>
            </a:r>
            <a:r>
              <a:rPr lang="en-US" dirty="0"/>
              <a:t> Both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E1E73-C661-8248-8FE4-07070589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133"/>
            <a:ext cx="5922335" cy="5066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832B0-EE5A-FF48-9876-A8496BBFA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413" y="524256"/>
            <a:ext cx="6378587" cy="56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019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8886-2746-154C-BA26-F0F40C7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21"/>
            <a:ext cx="10515600" cy="1325563"/>
          </a:xfrm>
        </p:spPr>
        <p:txBody>
          <a:bodyPr/>
          <a:lstStyle/>
          <a:p>
            <a:r>
              <a:rPr lang="en-US" dirty="0"/>
              <a:t>PCA on </a:t>
            </a:r>
            <a:r>
              <a:rPr lang="en-US" dirty="0" err="1"/>
              <a:t>Boolnet</a:t>
            </a:r>
            <a:r>
              <a:rPr lang="en-US" dirty="0"/>
              <a:t> Attractors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70434-0FE8-3140-B871-CD782E03D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373" y="1406084"/>
            <a:ext cx="5265682" cy="532620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9968A8-11E1-5A4D-B094-F626AC82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28" y="792480"/>
            <a:ext cx="5892673" cy="584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73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8886-2746-154C-BA26-F0F40C7D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21"/>
            <a:ext cx="10515600" cy="1325563"/>
          </a:xfrm>
        </p:spPr>
        <p:txBody>
          <a:bodyPr/>
          <a:lstStyle/>
          <a:p>
            <a:r>
              <a:rPr lang="en-US" dirty="0"/>
              <a:t>PCA on </a:t>
            </a:r>
            <a:r>
              <a:rPr lang="en-US" dirty="0" err="1"/>
              <a:t>Boolnet</a:t>
            </a:r>
            <a:r>
              <a:rPr lang="en-US" dirty="0"/>
              <a:t> DAC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AF519-46A0-2A46-8C5D-480B9F3C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6" y="375581"/>
            <a:ext cx="6313714" cy="6027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36CE3-A63A-0F45-91C0-11E1A4B1D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" y="1072896"/>
            <a:ext cx="5631641" cy="55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11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8A73F1-1017-884B-B8B2-184135C2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469"/>
            <a:ext cx="6657936" cy="5902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1091EF-D314-FB42-A7BE-35CE7FF816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on 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AAB3F-EA26-124C-8279-7F31D189B165}"/>
              </a:ext>
            </a:extLst>
          </p:cNvPr>
          <p:cNvSpPr txBox="1"/>
          <p:nvPr/>
        </p:nvSpPr>
        <p:spPr>
          <a:xfrm>
            <a:off x="374885" y="1096787"/>
            <a:ext cx="119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Attractors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6FAFE5-6F22-7B40-9977-AA147CD5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04" y="955469"/>
            <a:ext cx="6637563" cy="5902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5F462A-7099-294A-9862-EE8C35BE1C3F}"/>
              </a:ext>
            </a:extLst>
          </p:cNvPr>
          <p:cNvSpPr txBox="1"/>
          <p:nvPr/>
        </p:nvSpPr>
        <p:spPr>
          <a:xfrm>
            <a:off x="5878285" y="1096787"/>
            <a:ext cx="94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2895356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A3BACE-E246-DD41-B502-58E314446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38" y="134013"/>
            <a:ext cx="10515600" cy="1325563"/>
          </a:xfrm>
        </p:spPr>
        <p:txBody>
          <a:bodyPr/>
          <a:lstStyle/>
          <a:p>
            <a:r>
              <a:rPr lang="en-US" dirty="0"/>
              <a:t>PCA on SFA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7E49DB-E4A5-004D-9C62-05CA77AB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43" y="0"/>
            <a:ext cx="687339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9158DB-EC49-2342-86DF-F22EFEB64332}"/>
              </a:ext>
            </a:extLst>
          </p:cNvPr>
          <p:cNvSpPr txBox="1"/>
          <p:nvPr/>
        </p:nvSpPr>
        <p:spPr>
          <a:xfrm>
            <a:off x="721360" y="2722880"/>
            <a:ext cx="209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2 components don’t account for enough variance!</a:t>
            </a:r>
          </a:p>
        </p:txBody>
      </p:sp>
    </p:spTree>
    <p:extLst>
      <p:ext uri="{BB962C8B-B14F-4D97-AF65-F5344CB8AC3E}">
        <p14:creationId xmlns:p14="http://schemas.microsoft.com/office/powerpoint/2010/main" val="2980668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2451-23F4-C448-AFA8-622279E5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Dimensional Scaling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07480-1990-7C40-90A9-107C522E4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Looked at MDS with various distance metrics:</a:t>
            </a:r>
          </a:p>
          <a:p>
            <a:pPr lvl="1"/>
            <a:r>
              <a:rPr lang="en-US" dirty="0"/>
              <a:t>Euclidean</a:t>
            </a:r>
          </a:p>
          <a:p>
            <a:pPr lvl="1"/>
            <a:r>
              <a:rPr lang="en-US" dirty="0"/>
              <a:t>Manhattan</a:t>
            </a:r>
          </a:p>
          <a:p>
            <a:pPr lvl="1"/>
            <a:r>
              <a:rPr lang="en-US" dirty="0"/>
              <a:t>Hamming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49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0AC9-70AD-5F42-923F-FB70D3B3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23117" cy="1325563"/>
          </a:xfrm>
        </p:spPr>
        <p:txBody>
          <a:bodyPr/>
          <a:lstStyle/>
          <a:p>
            <a:r>
              <a:rPr lang="en-US" dirty="0" err="1"/>
              <a:t>Sammon</a:t>
            </a:r>
            <a:r>
              <a:rPr lang="en-US" dirty="0"/>
              <a:t> Mapping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B9D7D2-7CB3-9F47-853E-4BCC2C06F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5" y="2218817"/>
            <a:ext cx="4260733" cy="4351338"/>
          </a:xfrm>
        </p:spPr>
        <p:txBody>
          <a:bodyPr/>
          <a:lstStyle/>
          <a:p>
            <a:r>
              <a:rPr lang="en-US" dirty="0"/>
              <a:t>Type of nonlinear projection mapping</a:t>
            </a:r>
          </a:p>
          <a:p>
            <a:r>
              <a:rPr lang="en-US" dirty="0"/>
              <a:t>Hamming Distance</a:t>
            </a:r>
          </a:p>
          <a:p>
            <a:r>
              <a:rPr lang="en-US" dirty="0"/>
              <a:t>Boolean BOTH </a:t>
            </a:r>
          </a:p>
          <a:p>
            <a:pPr marL="0" indent="0">
              <a:buNone/>
            </a:pPr>
            <a:r>
              <a:rPr lang="en-US" sz="1800" dirty="0"/>
              <a:t>       (2n-tuples of attractor state and DAC)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293658-7062-CE48-BF91-B140CEE7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17" y="0"/>
            <a:ext cx="721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6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FF41-B8A2-8149-815A-0A7ED6CB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Simulate Leukemia and Apoptosis attractors with SFA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63938-9EFD-9548-AC2C-26BE4D33A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41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Took the partial basin of attraction for the 6 attractors identified in </a:t>
            </a:r>
            <a:r>
              <a:rPr lang="en-US" dirty="0" err="1"/>
              <a:t>BoolNet</a:t>
            </a:r>
            <a:r>
              <a:rPr lang="en-US" dirty="0"/>
              <a:t> and simulated the trajectory with </a:t>
            </a:r>
            <a:r>
              <a:rPr lang="en-US" dirty="0" err="1"/>
              <a:t>sfa</a:t>
            </a:r>
            <a:r>
              <a:rPr lang="en-US" dirty="0"/>
              <a:t>, fixing the same nodes as we did with </a:t>
            </a:r>
            <a:r>
              <a:rPr lang="en-US" dirty="0" err="1"/>
              <a:t>BoolNet</a:t>
            </a:r>
            <a:endParaRPr lang="en-US" dirty="0"/>
          </a:p>
          <a:p>
            <a:pPr lvl="1"/>
            <a:r>
              <a:rPr lang="en-US" dirty="0"/>
              <a:t>73 Apoptosis attractors (69 unique)</a:t>
            </a:r>
          </a:p>
          <a:p>
            <a:pPr lvl="2"/>
            <a:r>
              <a:rPr lang="en-US" dirty="0"/>
              <a:t>10 from “basin” of A1</a:t>
            </a:r>
          </a:p>
          <a:p>
            <a:pPr lvl="2"/>
            <a:r>
              <a:rPr lang="en-US" dirty="0"/>
              <a:t>11 from “basin” of A2</a:t>
            </a:r>
          </a:p>
          <a:p>
            <a:pPr lvl="2"/>
            <a:r>
              <a:rPr lang="en-US" dirty="0"/>
              <a:t>13 from “basin” of A3</a:t>
            </a:r>
          </a:p>
          <a:p>
            <a:pPr lvl="2"/>
            <a:r>
              <a:rPr lang="en-US" dirty="0"/>
              <a:t>14 from “basin” of A4</a:t>
            </a:r>
          </a:p>
          <a:p>
            <a:pPr lvl="2"/>
            <a:r>
              <a:rPr lang="en-US" dirty="0"/>
              <a:t>15 from “basin” of A5</a:t>
            </a:r>
          </a:p>
          <a:p>
            <a:pPr lvl="2"/>
            <a:r>
              <a:rPr lang="en-US" dirty="0"/>
              <a:t>10 from “basin” of A6</a:t>
            </a:r>
          </a:p>
          <a:p>
            <a:pPr lvl="1"/>
            <a:r>
              <a:rPr lang="en-US" dirty="0"/>
              <a:t>36 Leukemia attractors</a:t>
            </a:r>
          </a:p>
          <a:p>
            <a:pPr lvl="2"/>
            <a:r>
              <a:rPr lang="en-US" dirty="0"/>
              <a:t>19 from “basin” of L1</a:t>
            </a:r>
            <a:r>
              <a:rPr lang="en-US" baseline="-25000" dirty="0"/>
              <a:t> </a:t>
            </a:r>
            <a:endParaRPr lang="en-US" baseline="30000" dirty="0"/>
          </a:p>
          <a:p>
            <a:pPr lvl="2"/>
            <a:r>
              <a:rPr lang="en-US" dirty="0"/>
              <a:t>17 from “basin” of L2</a:t>
            </a:r>
            <a:endParaRPr lang="en-US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48452-8E09-0248-9B73-C9D2722C7D45}"/>
              </a:ext>
            </a:extLst>
          </p:cNvPr>
          <p:cNvSpPr txBox="1"/>
          <p:nvPr/>
        </p:nvSpPr>
        <p:spPr>
          <a:xfrm>
            <a:off x="7602151" y="3203816"/>
            <a:ext cx="357110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Notation:</a:t>
            </a:r>
          </a:p>
          <a:p>
            <a:r>
              <a:rPr lang="en-US" sz="2000" dirty="0"/>
              <a:t>Each attractor produced by signal flow is labelled as:</a:t>
            </a:r>
          </a:p>
          <a:p>
            <a:pPr algn="ctr"/>
            <a:r>
              <a:rPr lang="en-US" sz="3200" dirty="0" err="1"/>
              <a:t>Ai.j</a:t>
            </a:r>
            <a:r>
              <a:rPr lang="en-US" sz="3200" dirty="0"/>
              <a:t> or </a:t>
            </a:r>
            <a:r>
              <a:rPr lang="en-US" sz="3200" dirty="0" err="1"/>
              <a:t>Ln.m</a:t>
            </a:r>
            <a:r>
              <a:rPr lang="en-US" sz="3200" baseline="30000" dirty="0"/>
              <a:t>  </a:t>
            </a:r>
          </a:p>
          <a:p>
            <a:r>
              <a:rPr lang="en-US" sz="2000" dirty="0"/>
              <a:t>Where </a:t>
            </a:r>
            <a:r>
              <a:rPr lang="en-US" sz="2000" dirty="0" err="1"/>
              <a:t>i</a:t>
            </a:r>
            <a:r>
              <a:rPr lang="en-US" sz="2000" dirty="0"/>
              <a:t> (n) is the attractor number of the Apoptosis (Leukemia) </a:t>
            </a:r>
            <a:r>
              <a:rPr lang="en-US" sz="2000" dirty="0" err="1"/>
              <a:t>boolnet</a:t>
            </a:r>
            <a:r>
              <a:rPr lang="en-US" sz="2000" dirty="0"/>
              <a:t> attractor and j (m) is the state in </a:t>
            </a:r>
            <a:r>
              <a:rPr lang="en-US" sz="2000"/>
              <a:t>the “basin” </a:t>
            </a:r>
            <a:r>
              <a:rPr lang="en-US" sz="2000" dirty="0"/>
              <a:t>of attractor </a:t>
            </a:r>
            <a:r>
              <a:rPr lang="en-US" sz="2000" dirty="0" err="1"/>
              <a:t>i</a:t>
            </a:r>
            <a:r>
              <a:rPr lang="en-US" sz="2000" dirty="0"/>
              <a:t> (n)</a:t>
            </a:r>
            <a:endParaRPr 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399726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0AC9-70AD-5F42-923F-FB70D3B3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B9D7D2-7CB3-9F47-853E-4BCC2C06F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Hamming Distance</a:t>
            </a:r>
          </a:p>
          <a:p>
            <a:pPr marL="0" indent="0">
              <a:buNone/>
            </a:pPr>
            <a:r>
              <a:rPr lang="en-US" dirty="0" err="1"/>
              <a:t>Sammon</a:t>
            </a:r>
            <a:r>
              <a:rPr lang="en-US" dirty="0"/>
              <a:t> Mapping</a:t>
            </a:r>
          </a:p>
          <a:p>
            <a:pPr marL="0" indent="0">
              <a:buNone/>
            </a:pPr>
            <a:r>
              <a:rPr lang="en-US" dirty="0"/>
              <a:t>Boolean Attractor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8FCF6-6F1F-2E4D-9878-3CC8E27E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29" y="0"/>
            <a:ext cx="7113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0AC9-70AD-5F42-923F-FB70D3B3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B9D7D2-7CB3-9F47-853E-4BCC2C06F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Hamming Distance</a:t>
            </a:r>
          </a:p>
          <a:p>
            <a:pPr marL="0" indent="0">
              <a:buNone/>
            </a:pPr>
            <a:r>
              <a:rPr lang="en-US" dirty="0" err="1"/>
              <a:t>Sammon</a:t>
            </a:r>
            <a:r>
              <a:rPr lang="en-US" dirty="0"/>
              <a:t> Mapping</a:t>
            </a:r>
          </a:p>
          <a:p>
            <a:pPr marL="0" indent="0">
              <a:buNone/>
            </a:pPr>
            <a:r>
              <a:rPr lang="en-US" dirty="0"/>
              <a:t>Boolean DAC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3084-4295-1045-9EFC-92A1A750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70" y="0"/>
            <a:ext cx="716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4D5A-5F1A-1847-B516-E13E0CD5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40" y="328841"/>
            <a:ext cx="10515600" cy="1325563"/>
          </a:xfrm>
        </p:spPr>
        <p:txBody>
          <a:bodyPr/>
          <a:lstStyle/>
          <a:p>
            <a:r>
              <a:rPr lang="en-US" dirty="0"/>
              <a:t>Stress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B35E9-3F68-1542-AEBC-2774F9A3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79" y="176705"/>
            <a:ext cx="8144539" cy="6404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A793C-324E-8145-9F30-BD08B210742D}"/>
              </a:ext>
            </a:extLst>
          </p:cNvPr>
          <p:cNvSpPr txBox="1"/>
          <p:nvPr/>
        </p:nvSpPr>
        <p:spPr>
          <a:xfrm>
            <a:off x="200722" y="2062976"/>
            <a:ext cx="27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2 components produce a stress ~0.1</a:t>
            </a:r>
          </a:p>
        </p:txBody>
      </p:sp>
    </p:spTree>
    <p:extLst>
      <p:ext uri="{BB962C8B-B14F-4D97-AF65-F5344CB8AC3E}">
        <p14:creationId xmlns:p14="http://schemas.microsoft.com/office/powerpoint/2010/main" val="852236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ACE2-2EE2-444F-8539-6E29B4F4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92" y="1209545"/>
            <a:ext cx="3250324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Kmeans</a:t>
            </a:r>
            <a:r>
              <a:rPr lang="en-US" dirty="0"/>
              <a:t> on </a:t>
            </a:r>
            <a:r>
              <a:rPr lang="en-US" dirty="0" err="1"/>
              <a:t>Sammon</a:t>
            </a:r>
            <a:r>
              <a:rPr lang="en-US" dirty="0"/>
              <a:t> Mapping with 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30EE3-ACEF-8743-A012-E3AC7BE0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770" y="0"/>
            <a:ext cx="6643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9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E68A-EC9B-F14C-AB2F-D718874F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0B0F8-0357-7746-95B7-BE2EC98BE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SFA can predict the effect of a perturbation on a network</a:t>
            </a:r>
          </a:p>
          <a:p>
            <a:r>
              <a:rPr lang="en-US" dirty="0"/>
              <a:t>When given random initializations, it does not perform well</a:t>
            </a:r>
          </a:p>
        </p:txBody>
      </p:sp>
    </p:spTree>
    <p:extLst>
      <p:ext uri="{BB962C8B-B14F-4D97-AF65-F5344CB8AC3E}">
        <p14:creationId xmlns:p14="http://schemas.microsoft.com/office/powerpoint/2010/main" val="3233513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4900-949C-6A41-813E-07AA180B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Next: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5E0B0-E793-5449-9A02-6743E5D7D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Static Network Analysis</a:t>
            </a:r>
          </a:p>
          <a:p>
            <a:pPr lvl="1"/>
            <a:r>
              <a:rPr lang="en-US" dirty="0"/>
              <a:t>SFA with fixed nodes</a:t>
            </a:r>
          </a:p>
          <a:p>
            <a:pPr lvl="1"/>
            <a:r>
              <a:rPr lang="en-US" dirty="0"/>
              <a:t>Clustering with 8 SFA replicates?</a:t>
            </a:r>
          </a:p>
          <a:p>
            <a:r>
              <a:rPr lang="en-US" dirty="0"/>
              <a:t>Construct Boolean Network</a:t>
            </a:r>
          </a:p>
          <a:p>
            <a:r>
              <a:rPr lang="en-US" dirty="0"/>
              <a:t>Write draft of thesis</a:t>
            </a:r>
          </a:p>
          <a:p>
            <a:pPr lvl="1"/>
            <a:r>
              <a:rPr lang="en-US" dirty="0"/>
              <a:t>Methods section for Monday 3/23</a:t>
            </a:r>
          </a:p>
        </p:txBody>
      </p:sp>
    </p:spTree>
    <p:extLst>
      <p:ext uri="{BB962C8B-B14F-4D97-AF65-F5344CB8AC3E}">
        <p14:creationId xmlns:p14="http://schemas.microsoft.com/office/powerpoint/2010/main" val="28453362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D13B7D-B659-5549-8F0A-24507DF48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135" y="3298175"/>
            <a:ext cx="4377866" cy="355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14D5A-5F1A-1847-B516-E13E0CD5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40" y="328841"/>
            <a:ext cx="10515600" cy="1325563"/>
          </a:xfrm>
        </p:spPr>
        <p:txBody>
          <a:bodyPr/>
          <a:lstStyle/>
          <a:p>
            <a:r>
              <a:rPr lang="en-US" dirty="0"/>
              <a:t>Stress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1BB9F-A3EC-0E49-8E37-418F08A8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425" y="10633"/>
            <a:ext cx="4677529" cy="372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B35E9-3F68-1542-AEBC-2774F9A35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80072"/>
            <a:ext cx="4295554" cy="3377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4FC8C-CCEE-534E-88AD-D735306C4FBC}"/>
              </a:ext>
            </a:extLst>
          </p:cNvPr>
          <p:cNvSpPr txBox="1"/>
          <p:nvPr/>
        </p:nvSpPr>
        <p:spPr>
          <a:xfrm>
            <a:off x="2998381" y="3736312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A5F93-C0F8-874F-B96B-608A68ECA11F}"/>
              </a:ext>
            </a:extLst>
          </p:cNvPr>
          <p:cNvSpPr txBox="1"/>
          <p:nvPr/>
        </p:nvSpPr>
        <p:spPr>
          <a:xfrm>
            <a:off x="7102549" y="328841"/>
            <a:ext cx="71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83357-2740-6C43-A03E-A03CBF8B73E6}"/>
              </a:ext>
            </a:extLst>
          </p:cNvPr>
          <p:cNvSpPr txBox="1"/>
          <p:nvPr/>
        </p:nvSpPr>
        <p:spPr>
          <a:xfrm>
            <a:off x="11079126" y="3736312"/>
            <a:ext cx="69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3067617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5E14FA-5BDC-BF4E-B347-60DCC770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8380"/>
            <a:ext cx="4137891" cy="4091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2276F-E60F-EE48-A41E-ABA2D446F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92" y="0"/>
            <a:ext cx="4183930" cy="4193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33B855-A3C4-794A-8C7F-9208E2D09677}"/>
              </a:ext>
            </a:extLst>
          </p:cNvPr>
          <p:cNvSpPr txBox="1"/>
          <p:nvPr/>
        </p:nvSpPr>
        <p:spPr>
          <a:xfrm>
            <a:off x="2770893" y="2905777"/>
            <a:ext cx="90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032D-21DF-8B41-897F-EFFF0130F2B0}"/>
              </a:ext>
            </a:extLst>
          </p:cNvPr>
          <p:cNvSpPr txBox="1"/>
          <p:nvPr/>
        </p:nvSpPr>
        <p:spPr>
          <a:xfrm>
            <a:off x="7273159" y="273269"/>
            <a:ext cx="7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Attr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7ACE2-2EE2-444F-8539-6E29B4F4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90" y="220717"/>
            <a:ext cx="3250324" cy="1325563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on MDS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5FA37-0BD3-3945-9AA5-7AC8064E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229" y="2743247"/>
            <a:ext cx="4073236" cy="4114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C39F8B-EDBF-2C4E-85AB-76ADE5DDCCF4}"/>
              </a:ext>
            </a:extLst>
          </p:cNvPr>
          <p:cNvSpPr txBox="1"/>
          <p:nvPr/>
        </p:nvSpPr>
        <p:spPr>
          <a:xfrm>
            <a:off x="11499574" y="2962961"/>
            <a:ext cx="91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23168128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BFF1D-35F8-8C46-8B86-AA22FF68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74" y="3310759"/>
            <a:ext cx="4635061" cy="3547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FF9FA1-D181-EA46-B0C2-3850FD693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800" y="21672"/>
            <a:ext cx="4697579" cy="3533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53148-4AC3-2045-AE43-451D51DA9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468" y="3374397"/>
            <a:ext cx="4730532" cy="3483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42451-C180-EC4C-BDB6-4726BF93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92400" cy="1325563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Kmeans</a:t>
            </a:r>
            <a:r>
              <a:rPr lang="en-US" dirty="0">
                <a:solidFill>
                  <a:srgbClr val="00B050"/>
                </a:solidFill>
              </a:rPr>
              <a:t> - Boolean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80733-A32C-F34E-AF09-77A61808FE04}"/>
              </a:ext>
            </a:extLst>
          </p:cNvPr>
          <p:cNvSpPr txBox="1"/>
          <p:nvPr/>
        </p:nvSpPr>
        <p:spPr>
          <a:xfrm>
            <a:off x="6933060" y="260022"/>
            <a:ext cx="13351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Attr</a:t>
            </a:r>
            <a:endParaRPr lang="en-US" dirty="0"/>
          </a:p>
          <a:p>
            <a:pPr algn="r"/>
            <a:r>
              <a:rPr lang="en-US" dirty="0"/>
              <a:t>K = 10</a:t>
            </a:r>
          </a:p>
          <a:p>
            <a:pPr algn="r"/>
            <a:r>
              <a:rPr lang="en-US" sz="1400" dirty="0"/>
              <a:t>(A = 7, L = 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E04E-E193-F244-8110-4C98621CA8DC}"/>
              </a:ext>
            </a:extLst>
          </p:cNvPr>
          <p:cNvSpPr txBox="1"/>
          <p:nvPr/>
        </p:nvSpPr>
        <p:spPr>
          <a:xfrm>
            <a:off x="9486210" y="3602985"/>
            <a:ext cx="236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DAC</a:t>
            </a:r>
          </a:p>
          <a:p>
            <a:pPr algn="r"/>
            <a:r>
              <a:rPr lang="en-US" dirty="0"/>
              <a:t>K = 11</a:t>
            </a:r>
          </a:p>
          <a:p>
            <a:pPr algn="r"/>
            <a:r>
              <a:rPr lang="en-US" sz="1400" dirty="0"/>
              <a:t>(A = 0, L = 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1049-EEFA-0D4D-B02D-00465470D3E3}"/>
              </a:ext>
            </a:extLst>
          </p:cNvPr>
          <p:cNvSpPr txBox="1"/>
          <p:nvPr/>
        </p:nvSpPr>
        <p:spPr>
          <a:xfrm>
            <a:off x="2826407" y="3602985"/>
            <a:ext cx="167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Both</a:t>
            </a:r>
          </a:p>
          <a:p>
            <a:pPr algn="r"/>
            <a:r>
              <a:rPr lang="en-US" dirty="0"/>
              <a:t>K = 13</a:t>
            </a:r>
          </a:p>
          <a:p>
            <a:pPr algn="r"/>
            <a:r>
              <a:rPr lang="en-US" sz="1400" dirty="0"/>
              <a:t>(A = 6, L = 0)</a:t>
            </a:r>
          </a:p>
        </p:txBody>
      </p:sp>
    </p:spTree>
    <p:extLst>
      <p:ext uri="{BB962C8B-B14F-4D97-AF65-F5344CB8AC3E}">
        <p14:creationId xmlns:p14="http://schemas.microsoft.com/office/powerpoint/2010/main" val="2155592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431-0E1C-1A45-9E96-249BB568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77" y="365125"/>
            <a:ext cx="3437423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Kmeans</a:t>
            </a:r>
            <a:r>
              <a:rPr lang="en-US" dirty="0">
                <a:solidFill>
                  <a:srgbClr val="00B050"/>
                </a:solidFill>
              </a:rPr>
              <a:t> – SFA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2B698-B3F1-9F44-AC12-9CF56508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600" y="3087844"/>
            <a:ext cx="4761399" cy="3738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56B444-D9E9-7A4B-A002-A003F6640015}"/>
              </a:ext>
            </a:extLst>
          </p:cNvPr>
          <p:cNvSpPr txBox="1"/>
          <p:nvPr/>
        </p:nvSpPr>
        <p:spPr>
          <a:xfrm>
            <a:off x="10217784" y="3499945"/>
            <a:ext cx="17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DAC</a:t>
            </a:r>
          </a:p>
          <a:p>
            <a:pPr algn="r"/>
            <a:r>
              <a:rPr lang="en-US" dirty="0"/>
              <a:t>K = 10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8992A8-81F6-E548-A80E-57A99BBF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0"/>
            <a:ext cx="4629783" cy="34999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A22126-3DBA-D644-A16A-7F79DC7BB6DA}"/>
              </a:ext>
            </a:extLst>
          </p:cNvPr>
          <p:cNvSpPr txBox="1"/>
          <p:nvPr/>
        </p:nvSpPr>
        <p:spPr>
          <a:xfrm>
            <a:off x="6442841" y="365125"/>
            <a:ext cx="16080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Attr</a:t>
            </a:r>
            <a:endParaRPr lang="en-US" dirty="0"/>
          </a:p>
          <a:p>
            <a:pPr algn="r"/>
            <a:r>
              <a:rPr lang="en-US" dirty="0"/>
              <a:t>K = 10</a:t>
            </a:r>
          </a:p>
          <a:p>
            <a:pPr algn="r"/>
            <a:r>
              <a:rPr lang="en-US" sz="1400" dirty="0"/>
              <a:t>(A = 5&amp;6 ,L = 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7C5EC-3C4C-A245-AC67-DB4FF1D8A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4"/>
          <a:stretch/>
        </p:blipFill>
        <p:spPr>
          <a:xfrm>
            <a:off x="0" y="3328934"/>
            <a:ext cx="4761187" cy="3529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FC467-61B8-BD4F-93E1-54FEB01F1789}"/>
              </a:ext>
            </a:extLst>
          </p:cNvPr>
          <p:cNvSpPr txBox="1"/>
          <p:nvPr/>
        </p:nvSpPr>
        <p:spPr>
          <a:xfrm>
            <a:off x="2799254" y="3499945"/>
            <a:ext cx="18182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Both</a:t>
            </a:r>
          </a:p>
          <a:p>
            <a:pPr algn="r"/>
            <a:r>
              <a:rPr lang="en-US" dirty="0"/>
              <a:t>K = 12</a:t>
            </a:r>
          </a:p>
          <a:p>
            <a:pPr algn="r"/>
            <a:r>
              <a:rPr lang="en-US" sz="1400" dirty="0"/>
              <a:t>(A = 2&amp;9, L = 6)</a:t>
            </a:r>
          </a:p>
        </p:txBody>
      </p:sp>
    </p:spTree>
    <p:extLst>
      <p:ext uri="{BB962C8B-B14F-4D97-AF65-F5344CB8AC3E}">
        <p14:creationId xmlns:p14="http://schemas.microsoft.com/office/powerpoint/2010/main" val="117526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6B0B-F4C4-5942-86AD-AC8D85E7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FE658-50E5-5344-9FBE-234BF53C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D0B12-EA73-5542-8A19-0257CA444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060"/>
            <a:ext cx="10490569" cy="630368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C08003-20EF-A942-82D6-4FD55F13F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966956"/>
              </p:ext>
            </p:extLst>
          </p:nvPr>
        </p:nvGraphicFramePr>
        <p:xfrm>
          <a:off x="10712334" y="2765108"/>
          <a:ext cx="1431175" cy="1327785"/>
        </p:xfrm>
        <a:graphic>
          <a:graphicData uri="http://schemas.openxmlformats.org/drawingml/2006/table">
            <a:tbl>
              <a:tblPr/>
              <a:tblGrid>
                <a:gridCol w="1431175">
                  <a:extLst>
                    <a:ext uri="{9D8B030D-6E8A-4147-A177-3AD203B41FA5}">
                      <a16:colId xmlns:a16="http://schemas.microsoft.com/office/drawing/2014/main" val="147382693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 in Leukemia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86053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 in Leukemia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106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 in Apoptosis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7871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 in Apoptosis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984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BF8F00"/>
                          </a:solidFill>
                          <a:effectLst/>
                          <a:latin typeface="Calibri" panose="020F0502020204030204" pitchFamily="34" charset="0"/>
                        </a:rPr>
                        <a:t>OFF in leukemia,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BF8F00"/>
                          </a:solidFill>
                          <a:effectLst/>
                          <a:latin typeface="Calibri" panose="020F0502020204030204" pitchFamily="34" charset="0"/>
                        </a:rPr>
                        <a:t>ON in apoptosis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6012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47A607-09BC-9943-852D-277C19EE7F84}"/>
              </a:ext>
            </a:extLst>
          </p:cNvPr>
          <p:cNvSpPr txBox="1"/>
          <p:nvPr/>
        </p:nvSpPr>
        <p:spPr>
          <a:xfrm>
            <a:off x="584200" y="33900"/>
            <a:ext cx="848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DAC of Readout Nodes (RONs)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dirty="0" err="1">
                <a:solidFill>
                  <a:srgbClr val="7030A0"/>
                </a:solidFill>
              </a:rPr>
              <a:t>Ai.j</a:t>
            </a:r>
            <a:r>
              <a:rPr lang="en-US" sz="2400" dirty="0">
                <a:solidFill>
                  <a:srgbClr val="7030A0"/>
                </a:solidFill>
              </a:rPr>
              <a:t> – L1.m</a:t>
            </a:r>
          </a:p>
          <a:p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39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7938-BE89-AF46-A55B-2E36FC7D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Hamming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12AB9-D494-6D4B-B46E-CE07F5F22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23717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u="sng" dirty="0" err="1"/>
              <a:t>Ai.j</a:t>
            </a:r>
            <a:r>
              <a:rPr lang="en-US" sz="3600" u="sng" dirty="0"/>
              <a:t> Vs L1.m</a:t>
            </a:r>
            <a:r>
              <a:rPr lang="en-US" sz="3600" u="sng" baseline="30000" dirty="0"/>
              <a:t> </a:t>
            </a:r>
            <a:r>
              <a:rPr lang="en-US" sz="3600" u="sng" dirty="0"/>
              <a:t>DAC</a:t>
            </a:r>
            <a:endParaRPr lang="en-US" sz="3600" u="sng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r>
              <a:rPr lang="en-US" sz="3600" baseline="30000" dirty="0"/>
              <a:t>98% of the SFA attractors were 57% accurate.</a:t>
            </a:r>
          </a:p>
          <a:p>
            <a:pPr marL="0" indent="0">
              <a:buNone/>
            </a:pPr>
            <a:r>
              <a:rPr lang="en-US" sz="3600" baseline="30000" dirty="0"/>
              <a:t>2% of the SFA attractors were 52% accurate.</a:t>
            </a:r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r>
              <a:rPr lang="en-US" sz="3600" baseline="30000" dirty="0"/>
              <a:t>98% of the SFA attractors were 100% accurate.</a:t>
            </a:r>
          </a:p>
          <a:p>
            <a:pPr marL="0" indent="0">
              <a:buNone/>
            </a:pPr>
            <a:r>
              <a:rPr lang="en-US" sz="3600" baseline="30000" dirty="0"/>
              <a:t>2% of the SFA attractors were 91% accurate.</a:t>
            </a:r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1687ED-E020-AB42-AF64-34A7DA5C1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1300" y="23717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u="sng" dirty="0" err="1"/>
              <a:t>Ai.j</a:t>
            </a:r>
            <a:r>
              <a:rPr lang="en-US" sz="3600" u="sng" dirty="0"/>
              <a:t> Vs L2.m</a:t>
            </a:r>
            <a:r>
              <a:rPr lang="en-US" sz="3600" u="sng" baseline="30000" dirty="0"/>
              <a:t> </a:t>
            </a:r>
            <a:r>
              <a:rPr lang="en-US" sz="3600" u="sng" dirty="0"/>
              <a:t>DAC</a:t>
            </a:r>
            <a:endParaRPr lang="en-US" sz="3600" u="sng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r>
              <a:rPr lang="en-US" sz="3600" baseline="30000" dirty="0"/>
              <a:t>94% of the SFA attractors were 57% accurate.</a:t>
            </a:r>
          </a:p>
          <a:p>
            <a:pPr marL="0" indent="0">
              <a:buNone/>
            </a:pPr>
            <a:r>
              <a:rPr lang="en-US" sz="3600" baseline="30000" dirty="0"/>
              <a:t>6% of the SFA attractors were 52% accurate.</a:t>
            </a:r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r>
              <a:rPr lang="en-US" sz="3600" baseline="30000" dirty="0"/>
              <a:t>94% of the SFA attractors were 100% accurate.</a:t>
            </a:r>
          </a:p>
          <a:p>
            <a:pPr marL="0" indent="0">
              <a:buNone/>
            </a:pPr>
            <a:r>
              <a:rPr lang="en-US" sz="3600" baseline="30000" dirty="0"/>
              <a:t>6% of the SFA attractors were 91% accurate.</a:t>
            </a:r>
          </a:p>
          <a:p>
            <a:pPr marL="0" indent="0">
              <a:buNone/>
            </a:pPr>
            <a:endParaRPr lang="en-US" sz="3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410B1-DE55-274F-B2F7-2A76F54B8CB9}"/>
              </a:ext>
            </a:extLst>
          </p:cNvPr>
          <p:cNvSpPr txBox="1"/>
          <p:nvPr/>
        </p:nvSpPr>
        <p:spPr>
          <a:xfrm>
            <a:off x="825500" y="1119188"/>
            <a:ext cx="1096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We calculated the hamming distance between the DAC of the readout nodes (RONs) of each SFA attractor and the DAC of the RONs of the </a:t>
            </a:r>
            <a:r>
              <a:rPr lang="en-US" sz="2000" dirty="0" err="1">
                <a:solidFill>
                  <a:srgbClr val="7030A0"/>
                </a:solidFill>
              </a:rPr>
              <a:t>BoolNet</a:t>
            </a:r>
            <a:r>
              <a:rPr lang="en-US" sz="2000" dirty="0">
                <a:solidFill>
                  <a:srgbClr val="7030A0"/>
                </a:solidFill>
              </a:rPr>
              <a:t> Leukemia and Apoptosis attractors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E5E8-D879-5C43-B308-68865EC2313A}"/>
              </a:ext>
            </a:extLst>
          </p:cNvPr>
          <p:cNvSpPr txBox="1"/>
          <p:nvPr/>
        </p:nvSpPr>
        <p:spPr>
          <a:xfrm>
            <a:off x="1670050" y="4547394"/>
            <a:ext cx="885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*** When excluding RONs with a DAC of 0 between the Boolean attractors: ***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20D5BD-2835-234F-B173-815D9D6C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888986"/>
            <a:ext cx="12192000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0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B5BC-A9F4-3444-AA8D-FCB3634B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Distribution of SFA DAC for RONs that should have a DAC of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FF30A-B8BE-B843-B295-B3B575BAA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5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My intuition was wrong (see pdf)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CE671-9289-DC4F-9002-FAE28869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" y="2437986"/>
            <a:ext cx="4147457" cy="4204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D4B52-C9D0-3B4F-A63B-8CD2E28B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16" y="2549819"/>
            <a:ext cx="4046305" cy="4093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A16FCF-822E-DD46-BA36-7FF0D41F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1" y="2592702"/>
            <a:ext cx="3962400" cy="40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0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24572</TotalTime>
  <Words>2328</Words>
  <Application>Microsoft Macintosh PowerPoint</Application>
  <PresentationFormat>Widescreen</PresentationFormat>
  <Paragraphs>693</Paragraphs>
  <Slides>69</Slides>
  <Notes>9</Notes>
  <HiddenSlides>20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SFA experimentation on Zañudo 2015</vt:lpstr>
      <vt:lpstr>Classification of Phenotypes</vt:lpstr>
      <vt:lpstr>Objective: Determine if SFA can be used to predict phenotypes</vt:lpstr>
      <vt:lpstr>Simulate Leukemia and Apoptosis attractors with BoolNet</vt:lpstr>
      <vt:lpstr>PowerPoint Presentation</vt:lpstr>
      <vt:lpstr>Simulate Leukemia and Apoptosis attractors with SFA</vt:lpstr>
      <vt:lpstr>PowerPoint Presentation</vt:lpstr>
      <vt:lpstr>Hamming Distance</vt:lpstr>
      <vt:lpstr>Distribution of SFA DAC for RONs that should have a DAC of 0</vt:lpstr>
      <vt:lpstr>Tolerance Exploration with SFA results from Fixed Nodes</vt:lpstr>
      <vt:lpstr>Boolean Attractor Landscape</vt:lpstr>
      <vt:lpstr>SFA “Attractor Landscape”</vt:lpstr>
      <vt:lpstr>SFA “Attractor Landscape”</vt:lpstr>
      <vt:lpstr>Kmeans - Boolean</vt:lpstr>
      <vt:lpstr>PowerPoint Presentation</vt:lpstr>
      <vt:lpstr>Kmeans - SFA</vt:lpstr>
      <vt:lpstr>PowerPoint Presentation</vt:lpstr>
      <vt:lpstr>Mapping Initial States to BoolNet Attractors</vt:lpstr>
      <vt:lpstr>Mapping Initial States to BoolNet Attractors</vt:lpstr>
      <vt:lpstr>Hamming Distance of RONs</vt:lpstr>
      <vt:lpstr>Hamming Distance of RONs</vt:lpstr>
      <vt:lpstr>With new RONs:</vt:lpstr>
      <vt:lpstr>Classify 877 Boolean Attractors</vt:lpstr>
      <vt:lpstr>Classify 100,000 SFA Attractors</vt:lpstr>
      <vt:lpstr>Hamming Distance</vt:lpstr>
      <vt:lpstr>PowerPoint Presentation</vt:lpstr>
      <vt:lpstr>PowerPoint Presentation</vt:lpstr>
      <vt:lpstr>Hamming Distance of RONs</vt:lpstr>
      <vt:lpstr>Hamming Distance of RONs</vt:lpstr>
      <vt:lpstr>K-means Cluster Breakdown Number of clusters that achieves separation between leuk and apop:</vt:lpstr>
      <vt:lpstr>“Mega K-means”</vt:lpstr>
      <vt:lpstr>PowerPoint Presentation</vt:lpstr>
      <vt:lpstr>PowerPoint Presentation</vt:lpstr>
      <vt:lpstr>PowerPoint Presentation</vt:lpstr>
      <vt:lpstr>Recall: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on 8 experimental SFA attractors</vt:lpstr>
      <vt:lpstr>Analysis of Clustering Methods on Boolnet Attractors</vt:lpstr>
      <vt:lpstr>PCA on Boolnet Both</vt:lpstr>
      <vt:lpstr>PCA on Boolnet Attractors</vt:lpstr>
      <vt:lpstr>PCA on Boolnet DAC</vt:lpstr>
      <vt:lpstr>Kmeans on PCA</vt:lpstr>
      <vt:lpstr>PCA on SFA</vt:lpstr>
      <vt:lpstr>Multi Dimensional Scaling</vt:lpstr>
      <vt:lpstr>Sammon Mapping</vt:lpstr>
      <vt:lpstr>MDS</vt:lpstr>
      <vt:lpstr>MDS</vt:lpstr>
      <vt:lpstr>Stress</vt:lpstr>
      <vt:lpstr>Kmeans on Sammon Mapping with 2 Components</vt:lpstr>
      <vt:lpstr>Conclusion:</vt:lpstr>
      <vt:lpstr>To Do Next:</vt:lpstr>
      <vt:lpstr>Stress</vt:lpstr>
      <vt:lpstr>Kmeans on MDS</vt:lpstr>
      <vt:lpstr>Kmeans - Boolean</vt:lpstr>
      <vt:lpstr>Kmeans – SFA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SFA experimentation on Zañudo 2015</dc:title>
  <dc:creator>Microsoft Office User</dc:creator>
  <cp:lastModifiedBy>Microsoft Office User</cp:lastModifiedBy>
  <cp:revision>321</cp:revision>
  <cp:lastPrinted>2020-03-11T18:49:03Z</cp:lastPrinted>
  <dcterms:created xsi:type="dcterms:W3CDTF">2020-02-09T17:53:30Z</dcterms:created>
  <dcterms:modified xsi:type="dcterms:W3CDTF">2020-03-23T13:08:46Z</dcterms:modified>
</cp:coreProperties>
</file>